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3" r:id="rId4"/>
  </p:sldMasterIdLst>
  <p:notesMasterIdLst>
    <p:notesMasterId r:id="rId8"/>
  </p:notesMasterIdLst>
  <p:handoutMasterIdLst>
    <p:handoutMasterId r:id="rId9"/>
  </p:handoutMasterIdLst>
  <p:sldIdLst>
    <p:sldId id="325" r:id="rId5"/>
    <p:sldId id="307" r:id="rId6"/>
    <p:sldId id="32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5394" autoAdjust="0"/>
  </p:normalViewPr>
  <p:slideViewPr>
    <p:cSldViewPr snapToGrid="0">
      <p:cViewPr varScale="1">
        <p:scale>
          <a:sx n="105" d="100"/>
          <a:sy n="105" d="100"/>
        </p:scale>
        <p:origin x="606" y="114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06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Chaplin" userId="d1d1a143-2ad5-4087-9018-304144088031" providerId="ADAL" clId="{E542DE43-7E1E-45DF-A901-6C12ADE9973A}"/>
    <pc:docChg chg="modSld">
      <pc:chgData name="Lisa Chaplin" userId="d1d1a143-2ad5-4087-9018-304144088031" providerId="ADAL" clId="{E542DE43-7E1E-45DF-A901-6C12ADE9973A}" dt="2026-02-12T14:58:38.630" v="4" actId="1076"/>
      <pc:docMkLst>
        <pc:docMk/>
      </pc:docMkLst>
      <pc:sldChg chg="modSp mod">
        <pc:chgData name="Lisa Chaplin" userId="d1d1a143-2ad5-4087-9018-304144088031" providerId="ADAL" clId="{E542DE43-7E1E-45DF-A901-6C12ADE9973A}" dt="2026-02-12T14:58:38.630" v="4" actId="1076"/>
        <pc:sldMkLst>
          <pc:docMk/>
          <pc:sldMk cId="3885810866" sldId="325"/>
        </pc:sldMkLst>
        <pc:spChg chg="mod">
          <ac:chgData name="Lisa Chaplin" userId="d1d1a143-2ad5-4087-9018-304144088031" providerId="ADAL" clId="{E542DE43-7E1E-45DF-A901-6C12ADE9973A}" dt="2026-02-12T14:58:38.630" v="4" actId="1076"/>
          <ac:spMkLst>
            <pc:docMk/>
            <pc:sldMk cId="3885810866" sldId="325"/>
            <ac:spMk id="4" creationId="{702107B0-826E-4E2E-390A-A0CBF1F860F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4B9809-3C73-CA2B-1791-620EA168C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1C58-A1FD-D1E1-33AB-1303C48435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AA30A-158D-435B-B1F3-6FF82BD60FDF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A0D9-659F-DDC6-CBD8-29B61E0FF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E0617-6128-05F5-8F48-6A0A1D147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A24AC-02A6-46A1-A072-EAC8AC25D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0313-F537-4ED0-973B-4729E10A826A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2804-03A6-47F6-A893-4DDB8903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8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1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276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541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074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7D84AA-0BCE-9C85-4510-34EBAE061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524" y="708955"/>
            <a:ext cx="12193526" cy="5463893"/>
            <a:chOff x="-1524" y="708955"/>
            <a:chExt cx="12193526" cy="54638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7F04C86-E215-DFBB-8302-70BCCDFC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708956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29577F-647F-5850-5636-6ED05B99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482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BFB4F-DC16-FC59-E9E7-B9291044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6429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690604-E7DB-AFA3-7E13-CAFF46FF5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968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2874C2-BA39-4778-DC11-487CC4FC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6334D-FB4A-4843-F2FB-1CAC50021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8695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932" y="1115167"/>
            <a:ext cx="8534136" cy="4655385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82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9E0CFE-F27B-4D50-AA2F-7146CA90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2138289"/>
            <a:ext cx="12188952" cy="40339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C488A36-B0CB-7B46-C2A6-BA57D39EC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860" r="37853" b="27738"/>
          <a:stretch/>
        </p:blipFill>
        <p:spPr>
          <a:xfrm>
            <a:off x="6962087" y="2143124"/>
            <a:ext cx="5226865" cy="403383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8614BA2-9387-F1B5-B7DB-B34DAE90F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7" y="365125"/>
            <a:ext cx="10778937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94EC89-4FAE-445C-A6E8-D55E4A34D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9" y="2350108"/>
            <a:ext cx="10778221" cy="3609461"/>
          </a:xfrm>
        </p:spPr>
        <p:txBody>
          <a:bodyPr anchor="ctr" anchorCtr="0">
            <a:normAutofit/>
          </a:bodyPr>
          <a:lstStyle>
            <a:lvl1pPr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ECF93F-3E86-4C44-BAF1-ADE160CAD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A80DA6A-71F3-6286-F60A-EEEC9188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F98B46-5DFC-3487-EB05-148905CA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138288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768F8E-3DFF-8D92-E3CF-5AE5F6DA5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045761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83A1EA-5EE3-D81A-D135-860F481F6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6472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EA58FF-2FB1-3B78-FDCF-E5DC2EFE5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2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2"/>
            <a:ext cx="5646541" cy="5295371"/>
          </a:xfrm>
        </p:spPr>
        <p:txBody>
          <a:bodyPr anchor="ctr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6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0515600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272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49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120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654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027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47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01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991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8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107B0-826E-4E2E-390A-A0CBF1F8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877423"/>
            <a:ext cx="7720452" cy="3895745"/>
          </a:xfrm>
          <a:ln>
            <a:solidFill>
              <a:srgbClr val="0070C0"/>
            </a:solidFill>
          </a:ln>
        </p:spPr>
        <p:txBody>
          <a:bodyPr/>
          <a:lstStyle/>
          <a:p>
            <a:pPr algn="r"/>
            <a:r>
              <a:rPr lang="en-US" dirty="0">
                <a:solidFill>
                  <a:srgbClr val="00B050"/>
                </a:solidFill>
                <a:latin typeface="Rockwell Nova Extra Bold" panose="020F0502020204030204" pitchFamily="18" charset="0"/>
              </a:rPr>
              <a:t>Auxiliary </a:t>
            </a:r>
            <a:br>
              <a:rPr lang="en-US" dirty="0">
                <a:solidFill>
                  <a:srgbClr val="00B050"/>
                </a:solidFill>
                <a:latin typeface="Rockwell Nova Extra Bold" panose="020F0502020204030204" pitchFamily="18" charset="0"/>
              </a:rPr>
            </a:br>
            <a:r>
              <a:rPr lang="en-US" dirty="0">
                <a:solidFill>
                  <a:srgbClr val="00B050"/>
                </a:solidFill>
                <a:latin typeface="Rockwell Nova Extra Bold" panose="020F0502020204030204" pitchFamily="18" charset="0"/>
              </a:rPr>
              <a:t>Emergency </a:t>
            </a:r>
            <a:br>
              <a:rPr lang="en-US" dirty="0">
                <a:solidFill>
                  <a:srgbClr val="00B050"/>
                </a:solidFill>
                <a:latin typeface="Rockwell Nova Extra Bold" panose="020F0502020204030204" pitchFamily="18" charset="0"/>
              </a:rPr>
            </a:br>
            <a:r>
              <a:rPr lang="en-US" dirty="0">
                <a:solidFill>
                  <a:srgbClr val="00B050"/>
                </a:solidFill>
                <a:latin typeface="Rockwell Nova Extra Bold" panose="020F0502020204030204" pitchFamily="18" charset="0"/>
              </a:rPr>
              <a:t>Fund</a:t>
            </a:r>
            <a:br>
              <a:rPr lang="en-US" dirty="0">
                <a:solidFill>
                  <a:srgbClr val="00B050"/>
                </a:solidFill>
                <a:latin typeface="Rockwell Nova Extra Bold" panose="020F0502020204030204" pitchFamily="18" charset="0"/>
              </a:rPr>
            </a:br>
            <a:r>
              <a:rPr lang="en-US" dirty="0">
                <a:solidFill>
                  <a:srgbClr val="00B050"/>
                </a:solidFill>
                <a:latin typeface="Rockwell Nova Extra Bold" panose="020F0502020204030204" pitchFamily="18" charset="0"/>
              </a:rPr>
              <a:t>(AEF)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69B88-F181-D246-322E-E6B966D0B1EE}"/>
              </a:ext>
            </a:extLst>
          </p:cNvPr>
          <p:cNvSpPr txBox="1"/>
          <p:nvPr/>
        </p:nvSpPr>
        <p:spPr>
          <a:xfrm>
            <a:off x="768228" y="4864608"/>
            <a:ext cx="6738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Shelia Sharp – Chair</a:t>
            </a:r>
          </a:p>
          <a:p>
            <a:r>
              <a:rPr lang="en-US" sz="2800" dirty="0"/>
              <a:t>Shelley Starling – Vice Chair</a:t>
            </a:r>
          </a:p>
          <a:p>
            <a:r>
              <a:rPr lang="en-US" sz="2800" dirty="0"/>
              <a:t>Pamela Elam-Lipscombe, PDP - Advisor</a:t>
            </a:r>
          </a:p>
        </p:txBody>
      </p:sp>
    </p:spTree>
    <p:extLst>
      <p:ext uri="{BB962C8B-B14F-4D97-AF65-F5344CB8AC3E}">
        <p14:creationId xmlns:p14="http://schemas.microsoft.com/office/powerpoint/2010/main" val="388581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89D8-CDAC-4215-96CD-8548432C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masis MT Pro Black" panose="02040A04050005020304" pitchFamily="18" charset="0"/>
              </a:rPr>
              <a:t>AEF Mid- Year </a:t>
            </a:r>
            <a:br>
              <a:rPr lang="en-US" sz="5400" dirty="0">
                <a:solidFill>
                  <a:srgbClr val="FF0000"/>
                </a:solidFill>
                <a:latin typeface="Amasis MT Pro Black" panose="02040A04050005020304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Amasis MT Pro Black" panose="02040A04050005020304" pitchFamily="18" charset="0"/>
              </a:rPr>
              <a:t>Department Totals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502F-36D4-4E60-B6E9-08628B2C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617" y="2346749"/>
            <a:ext cx="7717536" cy="3609461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1. Reports Received: 23</a:t>
            </a:r>
          </a:p>
          <a:p>
            <a:pPr algn="r"/>
            <a:r>
              <a:rPr lang="en-US" sz="3600" dirty="0"/>
              <a:t>2. Amount Donated: $1,327.57</a:t>
            </a:r>
          </a:p>
          <a:p>
            <a:pPr algn="r"/>
            <a:r>
              <a:rPr lang="en-US" sz="3600" dirty="0"/>
              <a:t>3. Hours Donated: 148</a:t>
            </a:r>
          </a:p>
          <a:p>
            <a:pPr algn="r"/>
            <a:r>
              <a:rPr lang="en-US" sz="3600" dirty="0"/>
              <a:t>4. Members who Participated: 95 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86A23B90-D6E2-D980-7780-B6FC54FD8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0FD4B5-4088-0CC7-E6CC-DEA779045EB0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DBA82-FEE5-1655-B889-3D9BD903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36" y="2181871"/>
            <a:ext cx="3953753" cy="3953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30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BB9EAD-82C5-4DBD-BD13-BD52755E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7250F5-2719-46CF-BF94-09CA242B3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2D1D19-94E7-427D-A80A-D6D9F2DA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28" y="-560999"/>
            <a:ext cx="4977777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/>
              <a:t>2025-2026 </a:t>
            </a:r>
            <a:br>
              <a:rPr lang="en-US" sz="6000" b="1" dirty="0"/>
            </a:br>
            <a:r>
              <a:rPr lang="en-US" sz="6000" b="1" dirty="0"/>
              <a:t>AEF GOALS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11D842-D027-45A2-981F-6B76E11EE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rgbClr val="DC8A78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60861AD-2CA4-6BDB-1C16-80DACA4448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499" r="4" b="4"/>
          <a:stretch>
            <a:fillRect/>
          </a:stretch>
        </p:blipFill>
        <p:spPr>
          <a:xfrm>
            <a:off x="6620386" y="1246946"/>
            <a:ext cx="4364109" cy="436410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FD53B9-BACB-4F9A-9CF5-DFFABB89E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C8A7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3BAA05-2208-445F-893E-D4792BC03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C8A7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A0C82CC-E7D8-2B29-F1EA-B9FA90B79188}"/>
              </a:ext>
            </a:extLst>
          </p:cNvPr>
          <p:cNvSpPr txBox="1"/>
          <p:nvPr/>
        </p:nvSpPr>
        <p:spPr>
          <a:xfrm>
            <a:off x="3048" y="2406607"/>
            <a:ext cx="66088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70C0"/>
                </a:solidFill>
              </a:rPr>
              <a:t>National: $400,000</a:t>
            </a:r>
          </a:p>
          <a:p>
            <a:pPr algn="ctr"/>
            <a:r>
              <a:rPr lang="en-US" sz="3100" dirty="0"/>
              <a:t>$129,123.21 </a:t>
            </a:r>
          </a:p>
          <a:p>
            <a:pPr algn="ctr"/>
            <a:r>
              <a:rPr lang="en-US" sz="3100" dirty="0"/>
              <a:t>(June 1</a:t>
            </a:r>
            <a:r>
              <a:rPr lang="en-US" sz="3100" baseline="30000" dirty="0"/>
              <a:t>st</a:t>
            </a:r>
            <a:r>
              <a:rPr lang="en-US" sz="3100" dirty="0"/>
              <a:t> – Dec. 31</a:t>
            </a:r>
            <a:r>
              <a:rPr lang="en-US" sz="3100" baseline="30000" dirty="0"/>
              <a:t>st</a:t>
            </a:r>
            <a:r>
              <a:rPr lang="en-US" sz="3100" dirty="0"/>
              <a:t>, 2025)</a:t>
            </a:r>
          </a:p>
          <a:p>
            <a:endParaRPr lang="en-US" sz="3200" dirty="0"/>
          </a:p>
          <a:p>
            <a:r>
              <a:rPr lang="en-US" sz="3800" b="1" dirty="0">
                <a:solidFill>
                  <a:srgbClr val="0070C0"/>
                </a:solidFill>
              </a:rPr>
              <a:t>Southern Division: </a:t>
            </a:r>
            <a:r>
              <a:rPr lang="en-US" sz="3100" dirty="0"/>
              <a:t>$1 per member </a:t>
            </a:r>
          </a:p>
        </p:txBody>
      </p:sp>
    </p:spTree>
    <p:extLst>
      <p:ext uri="{BB962C8B-B14F-4D97-AF65-F5344CB8AC3E}">
        <p14:creationId xmlns:p14="http://schemas.microsoft.com/office/powerpoint/2010/main" val="936898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9436BC-77AE-4AEE-A282-4E162A1CA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B37DAF-AFAF-4561-A80B-C76198EBD3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B665E41-66EB-401D-940D-8E7024721BE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{BA8F44D1-87CA-4DD7-B2E0-15EAE9867F8D}TF6ea1097e-8114-4abb-8578-efc1cea4ec3c79c3debc_win32-15e8df654485</Template>
  <TotalTime>69</TotalTime>
  <Words>88</Words>
  <Application>Microsoft Office PowerPoint</Application>
  <PresentationFormat>Widescreen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Amasis MT Pro Black</vt:lpstr>
      <vt:lpstr>Arial</vt:lpstr>
      <vt:lpstr>Calibri</vt:lpstr>
      <vt:lpstr>Dante</vt:lpstr>
      <vt:lpstr>Dante (Headings)2</vt:lpstr>
      <vt:lpstr>Helvetica Neue Medium</vt:lpstr>
      <vt:lpstr>Rockwell Nova Extra Bold</vt:lpstr>
      <vt:lpstr>Wingdings 2</vt:lpstr>
      <vt:lpstr>OffsetVTI</vt:lpstr>
      <vt:lpstr>Auxiliary  Emergency  Fund (AEF)</vt:lpstr>
      <vt:lpstr>AEF Mid- Year  Department Totals</vt:lpstr>
      <vt:lpstr>2025-2026  AEF 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Auxiliary  Emergency  Fund (AEF)</dc:title>
  <dc:creator>Shelia Sharp</dc:creator>
  <cp:lastModifiedBy>Lisa Chaplin</cp:lastModifiedBy>
  <cp:revision>3</cp:revision>
  <dcterms:created xsi:type="dcterms:W3CDTF">2026-01-26T17:26:11Z</dcterms:created>
  <dcterms:modified xsi:type="dcterms:W3CDTF">2026-02-12T14:58:45Z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