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9"/>
  </p:notesMasterIdLst>
  <p:handoutMasterIdLst>
    <p:handoutMasterId r:id="rId10"/>
  </p:handoutMasterIdLst>
  <p:sldIdLst>
    <p:sldId id="256" r:id="rId4"/>
    <p:sldId id="257" r:id="rId5"/>
    <p:sldId id="267" r:id="rId6"/>
    <p:sldId id="260" r:id="rId7"/>
    <p:sldId id="266" r:id="rId8"/>
  </p:sldIdLst>
  <p:sldSz cx="9144000" cy="5143500" type="screen16x9"/>
  <p:notesSz cx="7102475" cy="93884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A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26"/>
    <p:restoredTop sz="94886" autoAdjust="0"/>
  </p:normalViewPr>
  <p:slideViewPr>
    <p:cSldViewPr snapToGrid="0" snapToObjects="1">
      <p:cViewPr varScale="1">
        <p:scale>
          <a:sx n="139" d="100"/>
          <a:sy n="139" d="100"/>
        </p:scale>
        <p:origin x="1002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Chaplin" userId="d1d1a143-2ad5-4087-9018-304144088031" providerId="ADAL" clId="{EC24A9F1-9095-44EE-ABDB-3B61F25FAD79}"/>
    <pc:docChg chg="custSel modSld">
      <pc:chgData name="Lisa Chaplin" userId="d1d1a143-2ad5-4087-9018-304144088031" providerId="ADAL" clId="{EC24A9F1-9095-44EE-ABDB-3B61F25FAD79}" dt="2026-02-19T00:54:33.069" v="78" actId="20577"/>
      <pc:docMkLst>
        <pc:docMk/>
      </pc:docMkLst>
      <pc:sldChg chg="modSp mod">
        <pc:chgData name="Lisa Chaplin" userId="d1d1a143-2ad5-4087-9018-304144088031" providerId="ADAL" clId="{EC24A9F1-9095-44EE-ABDB-3B61F25FAD79}" dt="2026-02-19T00:54:33.069" v="78" actId="20577"/>
        <pc:sldMkLst>
          <pc:docMk/>
          <pc:sldMk cId="0" sldId="257"/>
        </pc:sldMkLst>
        <pc:spChg chg="mod">
          <ac:chgData name="Lisa Chaplin" userId="d1d1a143-2ad5-4087-9018-304144088031" providerId="ADAL" clId="{EC24A9F1-9095-44EE-ABDB-3B61F25FAD79}" dt="2026-02-19T00:54:33.069" v="78" actId="20577"/>
          <ac:spMkLst>
            <pc:docMk/>
            <pc:sldMk cId="0" sldId="257"/>
            <ac:spMk id="12290" creationId="{E5332360-2EC9-E546-9AEC-33D1546631AA}"/>
          </ac:spMkLst>
        </pc:spChg>
      </pc:sldChg>
      <pc:sldChg chg="modSp mod">
        <pc:chgData name="Lisa Chaplin" userId="d1d1a143-2ad5-4087-9018-304144088031" providerId="ADAL" clId="{EC24A9F1-9095-44EE-ABDB-3B61F25FAD79}" dt="2026-02-18T20:48:58.482" v="77" actId="20577"/>
        <pc:sldMkLst>
          <pc:docMk/>
          <pc:sldMk cId="515145583" sldId="267"/>
        </pc:sldMkLst>
        <pc:spChg chg="mod">
          <ac:chgData name="Lisa Chaplin" userId="d1d1a143-2ad5-4087-9018-304144088031" providerId="ADAL" clId="{EC24A9F1-9095-44EE-ABDB-3B61F25FAD79}" dt="2026-02-18T20:48:58.482" v="77" actId="20577"/>
          <ac:spMkLst>
            <pc:docMk/>
            <pc:sldMk cId="515145583" sldId="267"/>
            <ac:spMk id="12290" creationId="{4A176639-5093-F8F3-FABA-D1FFF7E36BC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09D46E-8C1E-D249-BD03-E0ABC6331A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8C4DBA-B0A6-E940-977C-3CFD3FF9FC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CBDA69C3-ABBB-493F-966F-3F012BAE5BE1}" type="datetime1">
              <a:rPr lang="en-US" altLang="en-US" smtClean="0"/>
              <a:t>2/18/2026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C4A4D-1CCD-2E41-8966-C628F54E4DB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8917422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A27B19-0868-AF45-AFA7-66211085A2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3" y="8917422"/>
            <a:ext cx="3077739" cy="46942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1194C48-C4A5-EE42-8D9F-CBC71AA5CD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21F20A-95EE-CC41-9A7C-6A9EC1D059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7CF04A-F526-444E-A951-75D1568560D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3" y="0"/>
            <a:ext cx="3077739" cy="46942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22B01FF-B77D-4C59-B514-CC6273E1D480}" type="datetime1">
              <a:rPr lang="en-US" altLang="en-US" smtClean="0"/>
              <a:t>2/18/2026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4D36042-F901-8745-B15F-E8E68DADE3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704850"/>
            <a:ext cx="62547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96CB49B-11B7-9641-BCB6-48CDE568C9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14878-5AEF-9343-B1DB-0B8A459DAD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8917422"/>
            <a:ext cx="3077739" cy="4694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8C36E1-E68E-AE48-9941-9B19933193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6942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989E114-64B6-0445-8537-E2164C6926D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22B01FF-B77D-4C59-B514-CC6273E1D480}" type="datetime1">
              <a:rPr lang="en-US" altLang="en-US" smtClean="0"/>
              <a:t>2/18/2026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9E114-64B6-0445-8537-E2164C6926DB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930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08176" y="0"/>
            <a:ext cx="6278624" cy="1582693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A4B1F3-4E48-E444-AF16-EB9C4BF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1250" y="5297170"/>
            <a:ext cx="412750" cy="273050"/>
          </a:xfrm>
          <a:prstGeom prst="rect">
            <a:avLst/>
          </a:prstGeom>
        </p:spPr>
        <p:txBody>
          <a:bodyPr/>
          <a:lstStyle/>
          <a:p>
            <a:fld id="{DA395637-C3C3-F248-B132-17E6A5DC377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9275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op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08176" y="0"/>
            <a:ext cx="6278624" cy="1582693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A4B1F3-4E48-E444-AF16-EB9C4BF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1250" y="5297170"/>
            <a:ext cx="412750" cy="273050"/>
          </a:xfrm>
          <a:prstGeom prst="rect">
            <a:avLst/>
          </a:prstGeom>
        </p:spPr>
        <p:txBody>
          <a:bodyPr/>
          <a:lstStyle/>
          <a:p>
            <a:fld id="{DA395637-C3C3-F248-B132-17E6A5DC377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2" name="Picture 1" descr="A purple circle with a black circle&#10;&#10;Description automatically generated with low confidence">
            <a:extLst>
              <a:ext uri="{FF2B5EF4-FFF2-40B4-BE49-F238E27FC236}">
                <a16:creationId xmlns:a16="http://schemas.microsoft.com/office/drawing/2014/main" id="{AB374A9A-09D2-D74D-59C7-0E45BA36C6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8925" y="3560808"/>
            <a:ext cx="1177875" cy="11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63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oppy P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408176" y="0"/>
            <a:ext cx="6278624" cy="1582693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A4B1F3-4E48-E444-AF16-EB9C4BF05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31250" y="5297170"/>
            <a:ext cx="412750" cy="273050"/>
          </a:xfrm>
          <a:prstGeom prst="rect">
            <a:avLst/>
          </a:prstGeom>
        </p:spPr>
        <p:txBody>
          <a:bodyPr/>
          <a:lstStyle/>
          <a:p>
            <a:fld id="{DA395637-C3C3-F248-B132-17E6A5DC377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7946BECC-93D1-B504-942C-DF665216C0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80822" y="3507272"/>
            <a:ext cx="1205978" cy="120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65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552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08178" y="1200151"/>
            <a:ext cx="3002023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10154" y="1200151"/>
            <a:ext cx="3076647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068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0042" y="1259706"/>
            <a:ext cx="2967346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10042" y="1739528"/>
            <a:ext cx="2967346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80156" y="1259706"/>
            <a:ext cx="300664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80156" y="1739528"/>
            <a:ext cx="300664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677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4406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5058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2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2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4911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D640F9-114A-C645-8837-27AA5A949C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4288" y="0"/>
            <a:ext cx="2098676" cy="5156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028" name="Title Placeholder 1">
            <a:extLst>
              <a:ext uri="{FF2B5EF4-FFF2-40B4-BE49-F238E27FC236}">
                <a16:creationId xmlns:a16="http://schemas.microsoft.com/office/drawing/2014/main" id="{A26F371E-655F-8647-9942-A302D3D791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408238" y="206375"/>
            <a:ext cx="6202362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9" name="Text Placeholder 2">
            <a:extLst>
              <a:ext uri="{FF2B5EF4-FFF2-40B4-BE49-F238E27FC236}">
                <a16:creationId xmlns:a16="http://schemas.microsoft.com/office/drawing/2014/main" id="{71B65ED1-CF76-C94E-9EE0-47EBB3B85A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408238" y="1200150"/>
            <a:ext cx="6278562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6BBBC9-60D3-DA47-9ED3-6087CB5343DD}"/>
              </a:ext>
            </a:extLst>
          </p:cNvPr>
          <p:cNvSpPr/>
          <p:nvPr userDrawn="1"/>
        </p:nvSpPr>
        <p:spPr>
          <a:xfrm flipV="1">
            <a:off x="2089150" y="0"/>
            <a:ext cx="44450" cy="5143500"/>
          </a:xfrm>
          <a:prstGeom prst="rect">
            <a:avLst/>
          </a:prstGeom>
          <a:solidFill>
            <a:srgbClr val="CF003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1DB29B1-B570-2941-A5D8-3D312B0E4FF4}"/>
              </a:ext>
            </a:extLst>
          </p:cNvPr>
          <p:cNvSpPr txBox="1">
            <a:spLocks/>
          </p:cNvSpPr>
          <p:nvPr userDrawn="1"/>
        </p:nvSpPr>
        <p:spPr bwMode="auto">
          <a:xfrm>
            <a:off x="8729560" y="4888603"/>
            <a:ext cx="414440" cy="24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064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ヒラギノ角ゴ Pro W3" panose="020B0300000000000000" pitchFamily="34" charset="-128"/>
                <a:cs typeface="+mn-cs"/>
              </a:defRPr>
            </a:lvl1pPr>
            <a:lvl2pPr marL="742950" indent="-285750" algn="l" defTabSz="4064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ヒラギノ角ゴ Pro W3" panose="020B0300000000000000" pitchFamily="34" charset="-128"/>
                <a:cs typeface="+mn-cs"/>
              </a:defRPr>
            </a:lvl2pPr>
            <a:lvl3pPr marL="1143000" indent="-228600" algn="l" defTabSz="4064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ヒラギノ角ゴ Pro W3" panose="020B0300000000000000" pitchFamily="34" charset="-128"/>
                <a:cs typeface="+mn-cs"/>
              </a:defRPr>
            </a:lvl3pPr>
            <a:lvl4pPr marL="1600200" indent="-228600" algn="l" defTabSz="4064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ヒラギノ角ゴ Pro W3" panose="020B0300000000000000" pitchFamily="34" charset="-128"/>
                <a:cs typeface="+mn-cs"/>
              </a:defRPr>
            </a:lvl4pPr>
            <a:lvl5pPr marL="2057400" indent="-228600" algn="l" defTabSz="4064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ヒラギノ角ゴ Pro W3" panose="020B0300000000000000" pitchFamily="34" charset="-128"/>
                <a:cs typeface="+mn-cs"/>
              </a:defRPr>
            </a:lvl5pPr>
            <a:lvl6pPr marL="2514600" indent="-228600" algn="l" defTabSz="406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ヒラギノ角ゴ Pro W3" panose="020B0300000000000000" pitchFamily="34" charset="-128"/>
                <a:cs typeface="+mn-cs"/>
              </a:defRPr>
            </a:lvl6pPr>
            <a:lvl7pPr marL="2971800" indent="-228600" algn="l" defTabSz="406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ヒラギノ角ゴ Pro W3" panose="020B0300000000000000" pitchFamily="34" charset="-128"/>
                <a:cs typeface="+mn-cs"/>
              </a:defRPr>
            </a:lvl7pPr>
            <a:lvl8pPr marL="3429000" indent="-228600" algn="l" defTabSz="406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ヒラギノ角ゴ Pro W3" panose="020B0300000000000000" pitchFamily="34" charset="-128"/>
                <a:cs typeface="+mn-cs"/>
              </a:defRPr>
            </a:lvl8pPr>
            <a:lvl9pPr marL="3886200" indent="-228600" algn="l" defTabSz="4064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Lucida Grande" panose="020B0600040502020204" pitchFamily="34" charset="0"/>
                <a:ea typeface="ヒラギノ角ゴ Pro W3" panose="020B0300000000000000" pitchFamily="34" charset="-128"/>
                <a:cs typeface="+mn-cs"/>
              </a:defRPr>
            </a:lvl9pPr>
          </a:lstStyle>
          <a:p>
            <a:pPr eaLnBrk="1" hangingPunct="1"/>
            <a:fld id="{13EC3D7B-228E-1042-821D-48C035114407}" type="slidenum">
              <a:rPr lang="en-US" altLang="en-US" sz="900" smtClean="0">
                <a:solidFill>
                  <a:schemeClr val="tx2"/>
                </a:solidFill>
                <a:latin typeface="Helvetica" pitchFamily="2" charset="0"/>
              </a:rPr>
              <a:pPr eaLnBrk="1" hangingPunct="1"/>
              <a:t>‹#›</a:t>
            </a:fld>
            <a:endParaRPr lang="en-US" altLang="en-US" sz="900" dirty="0">
              <a:solidFill>
                <a:schemeClr val="tx2"/>
              </a:solidFill>
              <a:latin typeface="Helvetica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34BBD9-B8A7-394E-9723-B6ED4AFD61AC}"/>
              </a:ext>
            </a:extLst>
          </p:cNvPr>
          <p:cNvSpPr/>
          <p:nvPr userDrawn="1"/>
        </p:nvSpPr>
        <p:spPr>
          <a:xfrm>
            <a:off x="263525" y="1639888"/>
            <a:ext cx="154305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b="1" i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 Community </a:t>
            </a:r>
            <a:br>
              <a:rPr lang="en-US" sz="1100" b="1" i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</a:br>
            <a:r>
              <a:rPr lang="en-US" sz="1100" b="1" i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of Volunteers Serving Veterans, Military, </a:t>
            </a:r>
            <a:br>
              <a:rPr lang="en-US" sz="1100" b="1" i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</a:br>
            <a:r>
              <a:rPr lang="en-US" sz="1100" b="1" i="1" baseline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and their Families</a:t>
            </a:r>
            <a:endParaRPr lang="en-US" sz="1100" baseline="0" dirty="0"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C592E62B-CE1E-CF10-247F-E14B0B8BE5F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2755" y="271390"/>
            <a:ext cx="1696844" cy="7272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6" r:id="rId2"/>
    <p:sldLayoutId id="2147483697" r:id="rId3"/>
    <p:sldLayoutId id="2147483695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2"/>
          </a:solidFill>
          <a:latin typeface="Helvetica"/>
          <a:ea typeface="ＭＳ Ｐゴシック" charset="-128"/>
          <a:cs typeface="ＭＳ Ｐゴシック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1" kern="1200">
          <a:solidFill>
            <a:schemeClr val="tx2"/>
          </a:solidFill>
          <a:latin typeface="Helvetica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Helvetica"/>
          <a:ea typeface="ＭＳ Ｐゴシック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2"/>
          </a:solidFill>
          <a:latin typeface="Helvetica"/>
          <a:ea typeface="ＭＳ Ｐゴシック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b="1" i="1" kern="1200">
          <a:solidFill>
            <a:schemeClr val="tx2"/>
          </a:solidFill>
          <a:latin typeface="Helvetica"/>
          <a:ea typeface="ＭＳ Ｐゴシック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i="1" kern="1200">
          <a:solidFill>
            <a:schemeClr val="tx2"/>
          </a:solidFill>
          <a:latin typeface="Helvetica"/>
          <a:ea typeface="ＭＳ Ｐゴシック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h1130@aol.com" TargetMode="External"/><Relationship Id="rId2" Type="http://schemas.openxmlformats.org/officeDocument/2006/relationships/hyperlink" Target="mailto:deborahblanchnatauxiliary@yahoo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8">
            <a:extLst>
              <a:ext uri="{FF2B5EF4-FFF2-40B4-BE49-F238E27FC236}">
                <a16:creationId xmlns:a16="http://schemas.microsoft.com/office/drawing/2014/main" id="{8A750212-E1AA-8F49-834F-AA834AD97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739" y="237392"/>
            <a:ext cx="6603512" cy="3103685"/>
          </a:xfrm>
        </p:spPr>
        <p:txBody>
          <a:bodyPr/>
          <a:lstStyle/>
          <a:p>
            <a:pPr eaLnBrk="1" hangingPunct="1"/>
            <a:b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b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b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b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b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b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b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Department of Virginia Americanism</a:t>
            </a:r>
            <a:b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				2025-2026</a:t>
            </a:r>
            <a:b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20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“ Serving Our Veterans, Military, and Their Families”</a:t>
            </a:r>
            <a:b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b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20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Chair </a:t>
            </a:r>
            <a:r>
              <a:rPr lang="en-US" altLang="en-US" sz="14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Vice Chair</a:t>
            </a:r>
            <a:br>
              <a:rPr lang="en-US" altLang="en-US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Dr. Deborah Blanch                                          Ginger Harvey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hlinkClick r:id="rId2"/>
              </a:rPr>
              <a:t>deborahblanchnatauxiliary@yahoo.com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</a:t>
            </a: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  <a:hlinkClick r:id="rId3"/>
              </a:rPr>
              <a:t>gch1130@aol.com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(757)288-9757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                                Bonnie Crews, PDP</a:t>
            </a:r>
            <a:b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16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                                  Advisor</a:t>
            </a:r>
            <a:br>
              <a:rPr lang="en-US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1600" b="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                                                    </a:t>
            </a:r>
            <a:br>
              <a:rPr lang="en-US" altLang="en-US" sz="14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</a:br>
            <a:r>
              <a:rPr lang="en-US" altLang="en-US" sz="1400" dirty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  <a:endParaRPr lang="en-US" altLang="en-US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C3627D-5064-8D72-1F4E-AB66BAB17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97" y="2845360"/>
            <a:ext cx="1060796" cy="16643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8C5E59-3A13-C397-828F-AFFE99D73F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395637-C3C3-F248-B132-17E6A5DC3774}" type="slidenum">
              <a:rPr lang="en-US" altLang="en-US" smtClean="0"/>
              <a:pPr/>
              <a:t>1</a:t>
            </a:fld>
            <a:endParaRPr lang="en-US" altLang="en-US" dirty="0"/>
          </a:p>
        </p:txBody>
      </p:sp>
      <p:pic>
        <p:nvPicPr>
          <p:cNvPr id="8" name="Picture 7" descr="Rows of American flags in twilight">
            <a:extLst>
              <a:ext uri="{FF2B5EF4-FFF2-40B4-BE49-F238E27FC236}">
                <a16:creationId xmlns:a16="http://schemas.microsoft.com/office/drawing/2014/main" id="{1FAD8FCC-C3BC-A4B4-42A4-7490DC8C5F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608" y="462626"/>
            <a:ext cx="4167553" cy="10672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92E1DAE6-B04E-E343-8879-61493C5B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238" y="206375"/>
            <a:ext cx="6202362" cy="448533"/>
          </a:xfrm>
        </p:spPr>
        <p:txBody>
          <a:bodyPr/>
          <a:lstStyle/>
          <a:p>
            <a:pPr algn="ctr" eaLnBrk="1" hangingPunct="1"/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Mid-Year Achievements for 2025 -2026</a:t>
            </a:r>
            <a:endParaRPr lang="en-US" altLang="en-US" sz="2400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E5332360-2EC9-E546-9AEC-33D154663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138" y="720969"/>
            <a:ext cx="6278562" cy="4332945"/>
          </a:xfrm>
        </p:spPr>
        <p:txBody>
          <a:bodyPr/>
          <a:lstStyle/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15 Midyear reports</a:t>
            </a: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Five members gathered for the 9/11 flag lowering</a:t>
            </a: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Flag ribbons passed out</a:t>
            </a: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Americanism Essay information provided to grandchildren of Legionnaires, Auxiliary, Sons, and Riders</a:t>
            </a: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essay contest was introduced at elementary, middle, and high schools; public, private, and home schools.</a:t>
            </a: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8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8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8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8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800" b="0" dirty="0">
              <a:solidFill>
                <a:schemeClr val="tx1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8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445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6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6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600" b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600" b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lvl="3" eaLnBrk="1" hangingPunct="1">
              <a:buFont typeface="Arial" panose="020B0604020202020204" pitchFamily="34" charset="0"/>
              <a:buNone/>
            </a:pPr>
            <a:endParaRPr lang="en-US" altLang="en-US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4D8B0A-7D22-19F5-159C-8FC2CA990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775577"/>
            <a:ext cx="1060796" cy="1664352"/>
          </a:xfrm>
          <a:prstGeom prst="rect">
            <a:avLst/>
          </a:prstGeom>
        </p:spPr>
      </p:pic>
      <p:pic>
        <p:nvPicPr>
          <p:cNvPr id="3" name="Picture 2" descr="Tomb of the unknown soldier">
            <a:extLst>
              <a:ext uri="{FF2B5EF4-FFF2-40B4-BE49-F238E27FC236}">
                <a16:creationId xmlns:a16="http://schemas.microsoft.com/office/drawing/2014/main" id="{FBF9CAAA-F656-BC03-94F6-B904268D8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67" y="3384550"/>
            <a:ext cx="2990850" cy="14512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6D2A8-41EF-C224-7FDF-AD225B5C3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8CEBF65B-31DF-E6BE-FF0C-30BAD59CD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8238" y="206375"/>
            <a:ext cx="6202362" cy="448533"/>
          </a:xfrm>
        </p:spPr>
        <p:txBody>
          <a:bodyPr/>
          <a:lstStyle/>
          <a:p>
            <a:pPr algn="ctr" eaLnBrk="1" hangingPunct="1"/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Mid-Year Achievements for 2025 -2026</a:t>
            </a:r>
            <a:endParaRPr lang="en-US" altLang="en-US" sz="2400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4A176639-5093-F8F3-FABA-D1FFF7E36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138" y="720969"/>
            <a:ext cx="6278562" cy="3560885"/>
          </a:xfrm>
        </p:spPr>
        <p:txBody>
          <a:bodyPr/>
          <a:lstStyle/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Flags posted at cemeteries</a:t>
            </a: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Donations presented to Junior Shooting and baseball </a:t>
            </a: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b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One member worked as a voting poll member, and the entire unit came together to vote</a:t>
            </a:r>
            <a:endParaRPr lang="en-US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olunteer Hours</a:t>
            </a:r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157.50 x 35.45= $5583</a:t>
            </a: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Donations</a:t>
            </a:r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$40</a:t>
            </a: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Monetary In-Kind Donations</a:t>
            </a:r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$260</a:t>
            </a: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Miles</a:t>
            </a:r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driven. (.14 cents per mile)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None reported </a:t>
            </a:r>
            <a:r>
              <a:rPr lang="en-US" sz="180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(According to the IRS, the rate is 14 cents per mile for charitable purposes</a:t>
            </a:r>
            <a:r>
              <a:rPr lang="en-U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21 cents per mile for medical transportation or military moving. This is important for the Year-End Reporting results.)</a:t>
            </a:r>
          </a:p>
          <a:p>
            <a:pPr marL="0" marR="444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</a:p>
          <a:p>
            <a:pPr marL="0" marR="444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Together Everyone Achieves More!</a:t>
            </a: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8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4445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6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6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600" b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600" b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lvl="3" eaLnBrk="1" hangingPunct="1">
              <a:buFont typeface="Arial" panose="020B0604020202020204" pitchFamily="34" charset="0"/>
              <a:buNone/>
            </a:pPr>
            <a:endParaRPr lang="en-US" altLang="en-US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56ECD2-84B8-6DE7-86B9-CE5CC9ABC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775577"/>
            <a:ext cx="1060796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45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">
            <a:extLst>
              <a:ext uri="{FF2B5EF4-FFF2-40B4-BE49-F238E27FC236}">
                <a16:creationId xmlns:a16="http://schemas.microsoft.com/office/drawing/2014/main" id="{92E1DAE6-B04E-E343-8879-61493C5BD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538" y="905608"/>
            <a:ext cx="6202362" cy="140676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Moving Forward: Prepare for America’s 250</a:t>
            </a:r>
            <a:r>
              <a:rPr lang="en-US" altLang="en-US" sz="28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th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Birthday American Legion Family Day</a:t>
            </a:r>
          </a:p>
        </p:txBody>
      </p:sp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E5332360-2EC9-E546-9AEC-33D154663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238" y="1652953"/>
            <a:ext cx="6278562" cy="3174023"/>
          </a:xfrm>
        </p:spPr>
        <p:txBody>
          <a:bodyPr/>
          <a:lstStyle/>
          <a:p>
            <a:pPr marL="0" marR="4445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I’m sure a few Auxiliary Units have started to plan for their celebration of America’s 250th birthday. When we prepare for this, let’s plan it like it’s a “WEDDING!”</a:t>
            </a:r>
          </a:p>
          <a:p>
            <a:pPr marL="0" marR="4445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also have the “Family Event” to participate in the American Legion Family Day, the last Saturday in April.</a:t>
            </a: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 out of the box! Combine with your Post and even other units. Remember to capture action picture shots.</a:t>
            </a: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8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8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445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n-US" sz="1800" b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n-US" altLang="en-US" sz="1800" b="0" dirty="0">
              <a:solidFill>
                <a:schemeClr val="tx1"/>
              </a:solidFill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endParaRPr lang="en-US" sz="1800" b="0" u="sng" strike="noStrike" kern="0" spc="0" dirty="0">
              <a:ln>
                <a:noFill/>
              </a:ln>
              <a:solidFill>
                <a:schemeClr val="tx1"/>
              </a:solidFill>
              <a:effectLst/>
              <a:uFill>
                <a:solidFill>
                  <a:srgbClr val="0462C1"/>
                </a:solidFill>
              </a:uFill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en-US" sz="1800" b="0" kern="0" dirty="0">
                <a:solidFill>
                  <a:schemeClr val="tx1"/>
                </a:solidFill>
                <a:uFill>
                  <a:solidFill>
                    <a:srgbClr val="0462C1"/>
                  </a:solidFill>
                </a:uFill>
                <a:latin typeface="Times New Roman" panose="02020603050405020304" pitchFamily="18" charset="0"/>
                <a:ea typeface="Arial Unicode MS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 Unicode MS"/>
              <a:cs typeface="Times New Roman" panose="02020603050405020304" pitchFamily="18" charset="0"/>
            </a:endParaRP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</a:pPr>
            <a:endParaRPr lang="en-US" sz="18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pPr marL="0" marR="4445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dirty="0">
              <a:latin typeface="Helvetica" pitchFamily="2" charset="0"/>
              <a:ea typeface="ＭＳ Ｐゴシック" panose="020B0600070205080204" pitchFamily="34" charset="-128"/>
            </a:endParaRPr>
          </a:p>
          <a:p>
            <a:pPr lvl="3" eaLnBrk="1" hangingPunct="1">
              <a:buFont typeface="Arial" panose="020B0604020202020204" pitchFamily="34" charset="0"/>
              <a:buNone/>
            </a:pPr>
            <a:endParaRPr lang="en-US" altLang="en-US" dirty="0">
              <a:latin typeface="Helvetica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2FB3F9-EED5-DA1E-6183-6A81DC80E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88" y="2972951"/>
            <a:ext cx="1060796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1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E62D1-AB3A-D58A-2762-096CAE838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9542" y="386861"/>
            <a:ext cx="6515954" cy="931986"/>
          </a:xfrm>
        </p:spPr>
        <p:txBody>
          <a:bodyPr/>
          <a:lstStyle/>
          <a:p>
            <a:b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Upcoming 2026 Americanism Contest </a:t>
            </a:r>
            <a:b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“Celebrating America’s 250</a:t>
            </a:r>
            <a:r>
              <a:rPr lang="en-US" sz="1800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Birthday and the Veterans who fought for our Freedom”</a:t>
            </a:r>
            <a:b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A8F08-8CD0-D416-CDFE-EE337AC18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8238" y="1160584"/>
            <a:ext cx="6278562" cy="3877407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 Dates: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February 28, 2026, all completed essays need to be returned to your unit for judging purposes.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team of three people can review, judge, and pick one winner from each category.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chosen essays are required to be sent to me by March 14, 2026, by 11:59 PM EST.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team of three people will review each category, and the best one from each category will be forwarded to the Divisional Chair by April 15, 2026.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results will be announced at the National Convention. 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TEAMWORK makes the dream work!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T-together E- Everyone A- Achieves M- More!</a:t>
            </a:r>
          </a:p>
        </p:txBody>
      </p:sp>
    </p:spTree>
    <p:extLst>
      <p:ext uri="{BB962C8B-B14F-4D97-AF65-F5344CB8AC3E}">
        <p14:creationId xmlns:p14="http://schemas.microsoft.com/office/powerpoint/2010/main" val="28813829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LA 2022 Wordmark">
      <a:dk1>
        <a:srgbClr val="000000"/>
      </a:dk1>
      <a:lt1>
        <a:srgbClr val="FFFFFF"/>
      </a:lt1>
      <a:dk2>
        <a:srgbClr val="1A3D6D"/>
      </a:dk2>
      <a:lt2>
        <a:srgbClr val="D6203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0E6ACE4196CA4DB2F6917A1188FD6F" ma:contentTypeVersion="0" ma:contentTypeDescription="Create a new document." ma:contentTypeScope="" ma:versionID="22d533352c78d575e7b335260539a0b2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0CC9ECE8-F624-48FD-AA71-762490BB75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0586E4-F2FD-4A4C-AA7C-64088D3932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1429</TotalTime>
  <Words>474</Words>
  <Application>Microsoft Office PowerPoint</Application>
  <PresentationFormat>On-screen Show (16:9)</PresentationFormat>
  <Paragraphs>67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Helvetica</vt:lpstr>
      <vt:lpstr>Helvetica Neue</vt:lpstr>
      <vt:lpstr>Times New Roman</vt:lpstr>
      <vt:lpstr>Wingdings</vt:lpstr>
      <vt:lpstr>Office Theme</vt:lpstr>
      <vt:lpstr>       Department of Virginia Americanism     2025-2026  “ Serving Our Veterans, Military, and Their Families”   Chair                                                                          Vice Chair Dr. Deborah Blanch                                          Ginger Harvey deborahblanchnatauxiliary@yahoo.com        gch1130@aol.com (757)288-9757                                          Bonnie Crews, PDP                                           Advisor                                                        </vt:lpstr>
      <vt:lpstr>Mid-Year Achievements for 2025 -2026</vt:lpstr>
      <vt:lpstr>Mid-Year Achievements for 2025 -2026</vt:lpstr>
      <vt:lpstr>Moving Forward: Prepare for America’s 250th Birthday American Legion Family Day</vt:lpstr>
      <vt:lpstr>  Upcoming 2026 Americanism Contest   “Celebrating America’s 250th Birthday and the Veterans who fought for our Freedom”  </vt:lpstr>
    </vt:vector>
  </TitlesOfParts>
  <Company>Boy Scouts of America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Morrow</dc:creator>
  <cp:lastModifiedBy>Lisa Chaplin</cp:lastModifiedBy>
  <cp:revision>56</cp:revision>
  <cp:lastPrinted>2025-12-13T10:48:48Z</cp:lastPrinted>
  <dcterms:created xsi:type="dcterms:W3CDTF">2011-01-20T16:20:29Z</dcterms:created>
  <dcterms:modified xsi:type="dcterms:W3CDTF">2026-02-19T00:54:43Z</dcterms:modified>
</cp:coreProperties>
</file>