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8"/>
  </p:notesMasterIdLst>
  <p:handoutMasterIdLst>
    <p:handoutMasterId r:id="rId9"/>
  </p:handoutMasterIdLst>
  <p:sldIdLst>
    <p:sldId id="256" r:id="rId4"/>
    <p:sldId id="257" r:id="rId5"/>
    <p:sldId id="260" r:id="rId6"/>
    <p:sldId id="261" r:id="rId7"/>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p:restoredTop sz="94694"/>
  </p:normalViewPr>
  <p:slideViewPr>
    <p:cSldViewPr snapToGrid="0" snapToObjects="1">
      <p:cViewPr varScale="1">
        <p:scale>
          <a:sx n="138" d="100"/>
          <a:sy n="138" d="100"/>
        </p:scale>
        <p:origin x="1032" y="11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64" d="100"/>
          <a:sy n="64" d="100"/>
        </p:scale>
        <p:origin x="308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09D46E-8C1E-D249-BD03-E0ABC6331A87}"/>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B8C4DBA-B0A6-E940-977C-3CFD3FF9FC4A}"/>
              </a:ext>
            </a:extLst>
          </p:cNvPr>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anose="020F0502020204030204" pitchFamily="34" charset="0"/>
              </a:defRPr>
            </a:lvl1pPr>
          </a:lstStyle>
          <a:p>
            <a:fld id="{51173524-907D-F148-B752-E83A3836C398}" type="datetime1">
              <a:rPr lang="en-US" altLang="en-US" smtClean="0"/>
              <a:t>2/26/2026</a:t>
            </a:fld>
            <a:endParaRPr lang="en-US" altLang="en-US"/>
          </a:p>
        </p:txBody>
      </p:sp>
      <p:sp>
        <p:nvSpPr>
          <p:cNvPr id="4" name="Footer Placeholder 3">
            <a:extLst>
              <a:ext uri="{FF2B5EF4-FFF2-40B4-BE49-F238E27FC236}">
                <a16:creationId xmlns:a16="http://schemas.microsoft.com/office/drawing/2014/main" id="{C28C4A4D-1CCD-2E41-8966-C628F54E4DB7}"/>
              </a:ext>
            </a:extLst>
          </p:cNvPr>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7A27B19-0868-AF45-AFA7-66211085A2D8}"/>
              </a:ext>
            </a:extLst>
          </p:cNvPr>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81194C48-C4A5-EE42-8D9F-CBC71AA5CD9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21F20A-95EE-CC41-9A7C-6A9EC1D059C8}"/>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B7CF04A-F526-444E-A951-75D1568560DD}"/>
              </a:ext>
            </a:extLst>
          </p:cNvPr>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anose="020F0502020204030204" pitchFamily="34" charset="0"/>
              </a:defRPr>
            </a:lvl1pPr>
          </a:lstStyle>
          <a:p>
            <a:fld id="{C574A509-53BB-4C4C-B866-F5E07BCEC399}" type="datetime1">
              <a:rPr lang="en-US" altLang="en-US" smtClean="0"/>
              <a:t>2/26/2026</a:t>
            </a:fld>
            <a:endParaRPr lang="en-US" altLang="en-US"/>
          </a:p>
        </p:txBody>
      </p:sp>
      <p:sp>
        <p:nvSpPr>
          <p:cNvPr id="4" name="Slide Image Placeholder 3">
            <a:extLst>
              <a:ext uri="{FF2B5EF4-FFF2-40B4-BE49-F238E27FC236}">
                <a16:creationId xmlns:a16="http://schemas.microsoft.com/office/drawing/2014/main" id="{A4D36042-F901-8745-B15F-E8E68DADE3B9}"/>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496CB49B-11B7-9641-BCB6-48CDE568C986}"/>
              </a:ext>
            </a:extLst>
          </p:cNvPr>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714878-5AEF-9343-B1DB-0B8A459DADE6}"/>
              </a:ext>
            </a:extLst>
          </p:cNvPr>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98C36E1-E68E-AE48-9941-9B19933193FD}"/>
              </a:ext>
            </a:extLst>
          </p:cNvPr>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1989E114-64B6-0445-8537-E2164C6926D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4" name="Date Placeholder 3"/>
          <p:cNvSpPr>
            <a:spLocks noGrp="1"/>
          </p:cNvSpPr>
          <p:nvPr>
            <p:ph type="dt" idx="10"/>
          </p:nvPr>
        </p:nvSpPr>
        <p:spPr/>
        <p:txBody>
          <a:bodyPr/>
          <a:lstStyle/>
          <a:p>
            <a:fld id="{C574A509-53BB-4C4C-B866-F5E07BCEC399}" type="datetime1">
              <a:rPr lang="en-US" altLang="en-US" smtClean="0"/>
              <a:t>2/26/2026</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989E114-64B6-0445-8537-E2164C6926DB}" type="slidenum">
              <a:rPr lang="en-US" altLang="en-US" smtClean="0"/>
              <a:pPr/>
              <a:t>1</a:t>
            </a:fld>
            <a:endParaRPr lang="en-US" altLang="en-US"/>
          </a:p>
        </p:txBody>
      </p:sp>
      <p:sp>
        <p:nvSpPr>
          <p:cNvPr id="8" name="Notes Placeholder 7">
            <a:extLst>
              <a:ext uri="{FF2B5EF4-FFF2-40B4-BE49-F238E27FC236}">
                <a16:creationId xmlns:a16="http://schemas.microsoft.com/office/drawing/2014/main" id="{4BBE0067-B374-7DC6-69BC-0BE0B82578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7866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8" y="695325"/>
            <a:ext cx="6613525" cy="3721100"/>
          </a:xfrm>
        </p:spPr>
      </p:sp>
      <p:sp>
        <p:nvSpPr>
          <p:cNvPr id="4" name="Date Placeholder 3"/>
          <p:cNvSpPr>
            <a:spLocks noGrp="1"/>
          </p:cNvSpPr>
          <p:nvPr>
            <p:ph type="dt" idx="10"/>
          </p:nvPr>
        </p:nvSpPr>
        <p:spPr/>
        <p:txBody>
          <a:bodyPr/>
          <a:lstStyle/>
          <a:p>
            <a:fld id="{C574A509-53BB-4C4C-B866-F5E07BCEC399}" type="datetime1">
              <a:rPr lang="en-US" altLang="en-US" smtClean="0"/>
              <a:t>2/26/2026</a:t>
            </a:fld>
            <a:endParaRPr lang="en-US" alt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1989E114-64B6-0445-8537-E2164C6926DB}" type="slidenum">
              <a:rPr lang="en-US" altLang="en-US" smtClean="0"/>
              <a:pPr/>
              <a:t>2</a:t>
            </a:fld>
            <a:endParaRPr lang="en-US" altLang="en-US"/>
          </a:p>
        </p:txBody>
      </p:sp>
      <p:sp>
        <p:nvSpPr>
          <p:cNvPr id="8" name="Notes Placeholder 7">
            <a:extLst>
              <a:ext uri="{FF2B5EF4-FFF2-40B4-BE49-F238E27FC236}">
                <a16:creationId xmlns:a16="http://schemas.microsoft.com/office/drawing/2014/main" id="{D607181C-3073-60A6-FAD7-EA0AC7583C7E}"/>
              </a:ext>
            </a:extLst>
          </p:cNvPr>
          <p:cNvSpPr>
            <a:spLocks noGrp="1"/>
          </p:cNvSpPr>
          <p:nvPr>
            <p:ph type="body" sz="quarter" idx="3"/>
          </p:nvPr>
        </p:nvSpPr>
        <p:spPr/>
        <p:txBody>
          <a:bodyPr/>
          <a:lstStyle/>
          <a:p>
            <a:r>
              <a:rPr lang="en-US" dirty="0"/>
              <a:t>Changes the title of “Eligibility” to “Membership”.   </a:t>
            </a:r>
          </a:p>
        </p:txBody>
      </p:sp>
    </p:spTree>
    <p:extLst>
      <p:ext uri="{BB962C8B-B14F-4D97-AF65-F5344CB8AC3E}">
        <p14:creationId xmlns:p14="http://schemas.microsoft.com/office/powerpoint/2010/main" val="6012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p>
            <a:fld id="{C574A509-53BB-4C4C-B866-F5E07BCEC399}" type="datetime1">
              <a:rPr lang="en-US" altLang="en-US" smtClean="0"/>
              <a:t>2/26/2026</a:t>
            </a:fld>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fld id="{1989E114-64B6-0445-8537-E2164C6926DB}" type="slidenum">
              <a:rPr lang="en-US" altLang="en-US" smtClean="0"/>
              <a:pPr/>
              <a:t>3</a:t>
            </a:fld>
            <a:endParaRPr lang="en-US" altLang="en-US"/>
          </a:p>
        </p:txBody>
      </p:sp>
      <p:sp>
        <p:nvSpPr>
          <p:cNvPr id="8" name="Notes Placeholder 7">
            <a:extLst>
              <a:ext uri="{FF2B5EF4-FFF2-40B4-BE49-F238E27FC236}">
                <a16:creationId xmlns:a16="http://schemas.microsoft.com/office/drawing/2014/main" id="{8C3CAB65-B5E1-2993-FC8A-24C0B43497CD}"/>
              </a:ext>
            </a:extLst>
          </p:cNvPr>
          <p:cNvSpPr>
            <a:spLocks noGrp="1"/>
          </p:cNvSpPr>
          <p:nvPr>
            <p:ph type="body" sz="quarter" idx="3"/>
          </p:nvPr>
        </p:nvSpPr>
        <p:spPr/>
        <p:txBody>
          <a:bodyPr/>
          <a:lstStyle/>
          <a:p>
            <a:r>
              <a:rPr lang="en-US" dirty="0"/>
              <a:t>Section 3 states that members in good standing shall be entitled to full membership right, privileges and benefit.  This is why it is very important to have membership application accurately completed, as not to slow down the membership processing.</a:t>
            </a:r>
          </a:p>
          <a:p>
            <a:r>
              <a:rPr lang="en-US" dirty="0"/>
              <a:t>Section 4: The Unit is responsible for having the Legion verify and sign the application only on the eligibility of prospective member-new or transfer.</a:t>
            </a:r>
          </a:p>
          <a:p>
            <a:r>
              <a:rPr lang="en-US" dirty="0"/>
              <a:t>Section 6- Unit members are to establish how the Unit will vote on transfers and new applicants and include in the Unit’s Bylaws.  Possible voting could be the membership, executive board, committee assigned, etc.  However, all applicants must be voted on the same way.  If there is no verbiage in Unit’s governing document then the unit follows national.</a:t>
            </a:r>
          </a:p>
        </p:txBody>
      </p:sp>
    </p:spTree>
    <p:extLst>
      <p:ext uri="{BB962C8B-B14F-4D97-AF65-F5344CB8AC3E}">
        <p14:creationId xmlns:p14="http://schemas.microsoft.com/office/powerpoint/2010/main" val="336830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016B1-9218-61A0-276F-9B1337ABE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698C2-9F2A-AD86-41FB-99270F837788}"/>
              </a:ext>
            </a:extLst>
          </p:cNvPr>
          <p:cNvSpPr>
            <a:spLocks noGrp="1" noRot="1" noChangeAspect="1"/>
          </p:cNvSpPr>
          <p:nvPr>
            <p:ph type="sldImg"/>
          </p:nvPr>
        </p:nvSpPr>
        <p:spPr/>
      </p:sp>
      <p:sp>
        <p:nvSpPr>
          <p:cNvPr id="4" name="Date Placeholder 3">
            <a:extLst>
              <a:ext uri="{FF2B5EF4-FFF2-40B4-BE49-F238E27FC236}">
                <a16:creationId xmlns:a16="http://schemas.microsoft.com/office/drawing/2014/main" id="{9A79882C-DA7E-0794-E8F0-B1A86645E442}"/>
              </a:ext>
            </a:extLst>
          </p:cNvPr>
          <p:cNvSpPr>
            <a:spLocks noGrp="1"/>
          </p:cNvSpPr>
          <p:nvPr>
            <p:ph type="dt" idx="1"/>
          </p:nvPr>
        </p:nvSpPr>
        <p:spPr/>
        <p:txBody>
          <a:bodyPr/>
          <a:lstStyle/>
          <a:p>
            <a:fld id="{C574A509-53BB-4C4C-B866-F5E07BCEC399}" type="datetime1">
              <a:rPr lang="en-US" altLang="en-US" smtClean="0"/>
              <a:t>2/26/2026</a:t>
            </a:fld>
            <a:endParaRPr lang="en-US" altLang="en-US"/>
          </a:p>
        </p:txBody>
      </p:sp>
      <p:sp>
        <p:nvSpPr>
          <p:cNvPr id="5" name="Footer Placeholder 4">
            <a:extLst>
              <a:ext uri="{FF2B5EF4-FFF2-40B4-BE49-F238E27FC236}">
                <a16:creationId xmlns:a16="http://schemas.microsoft.com/office/drawing/2014/main" id="{8981ADD8-02B5-ABED-FE71-338FBF3B13B0}"/>
              </a:ext>
            </a:extLst>
          </p:cNvPr>
          <p:cNvSpPr>
            <a:spLocks noGrp="1"/>
          </p:cNvSpPr>
          <p:nvPr>
            <p:ph type="ftr" sz="quarter" idx="4"/>
          </p:nvPr>
        </p:nvSpPr>
        <p:spPr/>
        <p:txBody>
          <a:bodyPr/>
          <a:lstStyle/>
          <a:p>
            <a:pPr>
              <a:defRPr/>
            </a:pPr>
            <a:endParaRPr lang="en-US"/>
          </a:p>
        </p:txBody>
      </p:sp>
      <p:sp>
        <p:nvSpPr>
          <p:cNvPr id="6" name="Slide Number Placeholder 5">
            <a:extLst>
              <a:ext uri="{FF2B5EF4-FFF2-40B4-BE49-F238E27FC236}">
                <a16:creationId xmlns:a16="http://schemas.microsoft.com/office/drawing/2014/main" id="{F0C17885-CEE3-AE99-E329-620126019BA0}"/>
              </a:ext>
            </a:extLst>
          </p:cNvPr>
          <p:cNvSpPr>
            <a:spLocks noGrp="1"/>
          </p:cNvSpPr>
          <p:nvPr>
            <p:ph type="sldNum" sz="quarter" idx="5"/>
          </p:nvPr>
        </p:nvSpPr>
        <p:spPr/>
        <p:txBody>
          <a:bodyPr/>
          <a:lstStyle/>
          <a:p>
            <a:fld id="{1989E114-64B6-0445-8537-E2164C6926DB}" type="slidenum">
              <a:rPr lang="en-US" altLang="en-US" smtClean="0"/>
              <a:pPr/>
              <a:t>4</a:t>
            </a:fld>
            <a:endParaRPr lang="en-US" altLang="en-US"/>
          </a:p>
        </p:txBody>
      </p:sp>
      <p:sp>
        <p:nvSpPr>
          <p:cNvPr id="8" name="Notes Placeholder 7">
            <a:extLst>
              <a:ext uri="{FF2B5EF4-FFF2-40B4-BE49-F238E27FC236}">
                <a16:creationId xmlns:a16="http://schemas.microsoft.com/office/drawing/2014/main" id="{129F26AE-5540-77A1-D905-90ECE55E6956}"/>
              </a:ext>
            </a:extLst>
          </p:cNvPr>
          <p:cNvSpPr>
            <a:spLocks noGrp="1"/>
          </p:cNvSpPr>
          <p:nvPr>
            <p:ph type="body" sz="quarter" idx="3"/>
          </p:nvPr>
        </p:nvSpPr>
        <p:spPr/>
        <p:txBody>
          <a:bodyPr/>
          <a:lstStyle/>
          <a:p>
            <a:r>
              <a:rPr lang="en-US" dirty="0"/>
              <a:t>Madam President this concludes my remarks.  You are having a very successful conference.</a:t>
            </a:r>
          </a:p>
        </p:txBody>
      </p:sp>
    </p:spTree>
    <p:extLst>
      <p:ext uri="{BB962C8B-B14F-4D97-AF65-F5344CB8AC3E}">
        <p14:creationId xmlns:p14="http://schemas.microsoft.com/office/powerpoint/2010/main" val="177717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chemeClr val="bg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a:xfrm>
            <a:off x="8731250" y="5297170"/>
            <a:ext cx="412750" cy="273050"/>
          </a:xfrm>
          <a:prstGeom prst="rect">
            <a:avLst/>
          </a:prstGeom>
        </p:spPr>
        <p:txBody>
          <a:bodyPr/>
          <a:lstStyle/>
          <a:p>
            <a:fld id="{DA395637-C3C3-F248-B132-17E6A5DC3774}" type="slidenum">
              <a:rPr lang="en-US" altLang="en-US" smtClean="0"/>
              <a:pPr/>
              <a:t>‹#›</a:t>
            </a:fld>
            <a:endParaRPr lang="en-US" altLang="en-US" dirty="0"/>
          </a:p>
        </p:txBody>
      </p:sp>
    </p:spTree>
    <p:extLst>
      <p:ext uri="{BB962C8B-B14F-4D97-AF65-F5344CB8AC3E}">
        <p14:creationId xmlns:p14="http://schemas.microsoft.com/office/powerpoint/2010/main" val="129275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opp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chemeClr val="bg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a:xfrm>
            <a:off x="8731250" y="5297170"/>
            <a:ext cx="412750" cy="273050"/>
          </a:xfrm>
          <a:prstGeom prst="rect">
            <a:avLst/>
          </a:prstGeom>
        </p:spPr>
        <p:txBody>
          <a:bodyPr/>
          <a:lstStyle/>
          <a:p>
            <a:fld id="{DA395637-C3C3-F248-B132-17E6A5DC3774}" type="slidenum">
              <a:rPr lang="en-US" altLang="en-US" smtClean="0"/>
              <a:pPr/>
              <a:t>‹#›</a:t>
            </a:fld>
            <a:endParaRPr lang="en-US" altLang="en-US" dirty="0"/>
          </a:p>
        </p:txBody>
      </p:sp>
      <p:pic>
        <p:nvPicPr>
          <p:cNvPr id="2" name="Picture 1" descr="A purple circle with a black circle&#10;&#10;Description automatically generated with low confidence">
            <a:extLst>
              <a:ext uri="{FF2B5EF4-FFF2-40B4-BE49-F238E27FC236}">
                <a16:creationId xmlns:a16="http://schemas.microsoft.com/office/drawing/2014/main" id="{AB374A9A-09D2-D74D-59C7-0E45BA36C60B}"/>
              </a:ext>
            </a:extLst>
          </p:cNvPr>
          <p:cNvPicPr>
            <a:picLocks noChangeAspect="1"/>
          </p:cNvPicPr>
          <p:nvPr userDrawn="1"/>
        </p:nvPicPr>
        <p:blipFill>
          <a:blip r:embed="rId2"/>
          <a:stretch>
            <a:fillRect/>
          </a:stretch>
        </p:blipFill>
        <p:spPr>
          <a:xfrm>
            <a:off x="7508925" y="3560808"/>
            <a:ext cx="1177875" cy="1146040"/>
          </a:xfrm>
          <a:prstGeom prst="rect">
            <a:avLst/>
          </a:prstGeom>
        </p:spPr>
      </p:pic>
    </p:spTree>
    <p:extLst>
      <p:ext uri="{BB962C8B-B14F-4D97-AF65-F5344CB8AC3E}">
        <p14:creationId xmlns:p14="http://schemas.microsoft.com/office/powerpoint/2010/main" val="16956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oppy Pi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chemeClr val="bg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a:xfrm>
            <a:off x="8731250" y="5297170"/>
            <a:ext cx="412750" cy="273050"/>
          </a:xfrm>
          <a:prstGeom prst="rect">
            <a:avLst/>
          </a:prstGeom>
        </p:spPr>
        <p:txBody>
          <a:bodyPr/>
          <a:lstStyle/>
          <a:p>
            <a:fld id="{DA395637-C3C3-F248-B132-17E6A5DC3774}" type="slidenum">
              <a:rPr lang="en-US" altLang="en-US" smtClean="0"/>
              <a:pPr/>
              <a:t>‹#›</a:t>
            </a:fld>
            <a:endParaRPr lang="en-US" altLang="en-US" dirty="0"/>
          </a:p>
        </p:txBody>
      </p:sp>
      <p:pic>
        <p:nvPicPr>
          <p:cNvPr id="2" name="Picture 1" descr="Logo&#10;&#10;Description automatically generated">
            <a:extLst>
              <a:ext uri="{FF2B5EF4-FFF2-40B4-BE49-F238E27FC236}">
                <a16:creationId xmlns:a16="http://schemas.microsoft.com/office/drawing/2014/main" id="{7946BECC-93D1-B504-942C-DF665216C0FE}"/>
              </a:ext>
            </a:extLst>
          </p:cNvPr>
          <p:cNvPicPr>
            <a:picLocks noChangeAspect="1"/>
          </p:cNvPicPr>
          <p:nvPr userDrawn="1"/>
        </p:nvPicPr>
        <p:blipFill>
          <a:blip r:embed="rId2"/>
          <a:stretch>
            <a:fillRect/>
          </a:stretch>
        </p:blipFill>
        <p:spPr>
          <a:xfrm>
            <a:off x="7480822" y="3507272"/>
            <a:ext cx="1205978" cy="1205978"/>
          </a:xfrm>
          <a:prstGeom prst="rect">
            <a:avLst/>
          </a:prstGeom>
        </p:spPr>
      </p:pic>
    </p:spTree>
    <p:extLst>
      <p:ext uri="{BB962C8B-B14F-4D97-AF65-F5344CB8AC3E}">
        <p14:creationId xmlns:p14="http://schemas.microsoft.com/office/powerpoint/2010/main" val="64406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52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408178" y="1200151"/>
            <a:ext cx="300202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10154" y="1200151"/>
            <a:ext cx="307664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068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10042" y="1259706"/>
            <a:ext cx="296734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10042" y="1739528"/>
            <a:ext cx="296734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80156" y="1259706"/>
            <a:ext cx="300664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80156" y="1739528"/>
            <a:ext cx="300664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67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440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05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2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42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2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491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D640F9-114A-C645-8837-27AA5A949C6B}"/>
              </a:ext>
            </a:extLst>
          </p:cNvPr>
          <p:cNvSpPr>
            <a:spLocks noChangeArrowheads="1"/>
          </p:cNvSpPr>
          <p:nvPr userDrawn="1"/>
        </p:nvSpPr>
        <p:spPr bwMode="auto">
          <a:xfrm>
            <a:off x="-14288" y="0"/>
            <a:ext cx="2098676" cy="51562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28" name="Title Placeholder 1">
            <a:extLst>
              <a:ext uri="{FF2B5EF4-FFF2-40B4-BE49-F238E27FC236}">
                <a16:creationId xmlns:a16="http://schemas.microsoft.com/office/drawing/2014/main" id="{A26F371E-655F-8647-9942-A302D3D791B3}"/>
              </a:ext>
            </a:extLst>
          </p:cNvPr>
          <p:cNvSpPr>
            <a:spLocks noGrp="1"/>
          </p:cNvSpPr>
          <p:nvPr>
            <p:ph type="title"/>
          </p:nvPr>
        </p:nvSpPr>
        <p:spPr bwMode="auto">
          <a:xfrm>
            <a:off x="2408238" y="206375"/>
            <a:ext cx="62023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71B65ED1-CF76-C94E-9EE0-47EBB3B85A6C}"/>
              </a:ext>
            </a:extLst>
          </p:cNvPr>
          <p:cNvSpPr>
            <a:spLocks noGrp="1"/>
          </p:cNvSpPr>
          <p:nvPr>
            <p:ph type="body" idx="1"/>
          </p:nvPr>
        </p:nvSpPr>
        <p:spPr bwMode="auto">
          <a:xfrm>
            <a:off x="2408238" y="1200150"/>
            <a:ext cx="62785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7" name="Rectangle 16">
            <a:extLst>
              <a:ext uri="{FF2B5EF4-FFF2-40B4-BE49-F238E27FC236}">
                <a16:creationId xmlns:a16="http://schemas.microsoft.com/office/drawing/2014/main" id="{DB6BBBC9-60D3-DA47-9ED3-6087CB5343DD}"/>
              </a:ext>
            </a:extLst>
          </p:cNvPr>
          <p:cNvSpPr/>
          <p:nvPr userDrawn="1"/>
        </p:nvSpPr>
        <p:spPr>
          <a:xfrm flipV="1">
            <a:off x="2089150" y="0"/>
            <a:ext cx="44450" cy="51435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2"/>
              </a:solidFill>
            </a:endParaRPr>
          </a:p>
        </p:txBody>
      </p:sp>
      <p:sp>
        <p:nvSpPr>
          <p:cNvPr id="11" name="Slide Number Placeholder 3">
            <a:extLst>
              <a:ext uri="{FF2B5EF4-FFF2-40B4-BE49-F238E27FC236}">
                <a16:creationId xmlns:a16="http://schemas.microsoft.com/office/drawing/2014/main" id="{81DB29B1-B570-2941-A5D8-3D312B0E4FF4}"/>
              </a:ext>
            </a:extLst>
          </p:cNvPr>
          <p:cNvSpPr txBox="1">
            <a:spLocks/>
          </p:cNvSpPr>
          <p:nvPr userDrawn="1"/>
        </p:nvSpPr>
        <p:spPr bwMode="auto">
          <a:xfrm>
            <a:off x="8729560" y="4888603"/>
            <a:ext cx="414440" cy="241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1pPr>
            <a:lvl2pPr marL="742950" indent="-28575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2pPr>
            <a:lvl3pPr marL="11430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3pPr>
            <a:lvl4pPr marL="16002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4pPr>
            <a:lvl5pPr marL="20574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5pPr>
            <a:lvl6pPr marL="25146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6pPr>
            <a:lvl7pPr marL="29718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7pPr>
            <a:lvl8pPr marL="34290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8pPr>
            <a:lvl9pPr marL="38862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9pPr>
          </a:lstStyle>
          <a:p>
            <a:pPr eaLnBrk="1" hangingPunct="1"/>
            <a:fld id="{13EC3D7B-228E-1042-821D-48C035114407}" type="slidenum">
              <a:rPr lang="en-US" altLang="en-US" sz="900" smtClean="0">
                <a:solidFill>
                  <a:schemeClr val="tx2"/>
                </a:solidFill>
                <a:latin typeface="Helvetica" pitchFamily="2" charset="0"/>
              </a:rPr>
              <a:pPr eaLnBrk="1" hangingPunct="1"/>
              <a:t>‹#›</a:t>
            </a:fld>
            <a:endParaRPr lang="en-US" altLang="en-US" sz="900" dirty="0">
              <a:solidFill>
                <a:schemeClr val="tx2"/>
              </a:solidFill>
              <a:latin typeface="Helvetica" pitchFamily="2" charset="0"/>
            </a:endParaRPr>
          </a:p>
        </p:txBody>
      </p:sp>
      <p:sp>
        <p:nvSpPr>
          <p:cNvPr id="2" name="Rectangle 1">
            <a:extLst>
              <a:ext uri="{FF2B5EF4-FFF2-40B4-BE49-F238E27FC236}">
                <a16:creationId xmlns:a16="http://schemas.microsoft.com/office/drawing/2014/main" id="{7434BBD9-B8A7-394E-9723-B6ED4AFD61AC}"/>
              </a:ext>
            </a:extLst>
          </p:cNvPr>
          <p:cNvSpPr/>
          <p:nvPr userDrawn="1"/>
        </p:nvSpPr>
        <p:spPr>
          <a:xfrm>
            <a:off x="263525" y="1639888"/>
            <a:ext cx="1543050" cy="938719"/>
          </a:xfrm>
          <a:prstGeom prst="rect">
            <a:avLst/>
          </a:prstGeom>
        </p:spPr>
        <p:txBody>
          <a:bodyPr wrap="square">
            <a:spAutoFit/>
          </a:bodyPr>
          <a:lstStyle/>
          <a:p>
            <a:pPr algn="ctr"/>
            <a:r>
              <a:rPr lang="en-US" sz="1100" b="1" i="1" baseline="0" dirty="0">
                <a:solidFill>
                  <a:schemeClr val="tx2"/>
                </a:solidFill>
                <a:effectLst/>
                <a:latin typeface="Arial" panose="020B0604020202020204" pitchFamily="34" charset="0"/>
              </a:rPr>
              <a:t>A Community </a:t>
            </a:r>
            <a:br>
              <a:rPr lang="en-US" sz="1100" b="1" i="1" baseline="0" dirty="0">
                <a:solidFill>
                  <a:schemeClr val="tx2"/>
                </a:solidFill>
                <a:effectLst/>
                <a:latin typeface="Arial" panose="020B0604020202020204" pitchFamily="34" charset="0"/>
              </a:rPr>
            </a:br>
            <a:r>
              <a:rPr lang="en-US" sz="1100" b="1" i="1" baseline="0" dirty="0">
                <a:solidFill>
                  <a:schemeClr val="tx2"/>
                </a:solidFill>
                <a:effectLst/>
                <a:latin typeface="Arial" panose="020B0604020202020204" pitchFamily="34" charset="0"/>
              </a:rPr>
              <a:t>of Volunteers Serving Veterans, Military, </a:t>
            </a:r>
            <a:br>
              <a:rPr lang="en-US" sz="1100" b="1" i="1" baseline="0" dirty="0">
                <a:solidFill>
                  <a:schemeClr val="tx2"/>
                </a:solidFill>
                <a:effectLst/>
                <a:latin typeface="Arial" panose="020B0604020202020204" pitchFamily="34" charset="0"/>
              </a:rPr>
            </a:br>
            <a:r>
              <a:rPr lang="en-US" sz="1100" b="1" i="1" baseline="0" dirty="0">
                <a:solidFill>
                  <a:schemeClr val="tx2"/>
                </a:solidFill>
                <a:effectLst/>
                <a:latin typeface="Arial" panose="020B0604020202020204" pitchFamily="34" charset="0"/>
              </a:rPr>
              <a:t>and their Families</a:t>
            </a:r>
            <a:endParaRPr lang="en-US" sz="1100" baseline="0" dirty="0">
              <a:solidFill>
                <a:schemeClr val="tx2"/>
              </a:solidFill>
              <a:effectLst/>
              <a:latin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C592E62B-CE1E-CF10-247F-E14B0B8BE5F4}"/>
              </a:ext>
            </a:extLst>
          </p:cNvPr>
          <p:cNvPicPr>
            <a:picLocks noChangeAspect="1"/>
          </p:cNvPicPr>
          <p:nvPr userDrawn="1"/>
        </p:nvPicPr>
        <p:blipFill>
          <a:blip r:embed="rId11"/>
          <a:stretch>
            <a:fillRect/>
          </a:stretch>
        </p:blipFill>
        <p:spPr>
          <a:xfrm>
            <a:off x="212755" y="271390"/>
            <a:ext cx="1696844" cy="727219"/>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6" r:id="rId2"/>
    <p:sldLayoutId id="2147483697" r:id="rId3"/>
    <p:sldLayoutId id="2147483695" r:id="rId4"/>
    <p:sldLayoutId id="2147483690" r:id="rId5"/>
    <p:sldLayoutId id="2147483691" r:id="rId6"/>
    <p:sldLayoutId id="2147483692" r:id="rId7"/>
    <p:sldLayoutId id="2147483693" r:id="rId8"/>
    <p:sldLayoutId id="2147483694" r:id="rId9"/>
  </p:sldLayoutIdLst>
  <p:hf hdr="0" ftr="0" dt="0"/>
  <p:txStyles>
    <p:titleStyle>
      <a:lvl1pPr algn="l" defTabSz="457200" rtl="0" eaLnBrk="0" fontAlgn="base" hangingPunct="0">
        <a:spcBef>
          <a:spcPct val="0"/>
        </a:spcBef>
        <a:spcAft>
          <a:spcPct val="0"/>
        </a:spcAft>
        <a:defRPr sz="3200" b="1" kern="1200">
          <a:solidFill>
            <a:schemeClr val="bg2"/>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2"/>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2"/>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chemeClr val="tx2"/>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chemeClr val="tx2"/>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a:extLst>
              <a:ext uri="{FF2B5EF4-FFF2-40B4-BE49-F238E27FC236}">
                <a16:creationId xmlns:a16="http://schemas.microsoft.com/office/drawing/2014/main" id="{8A750212-E1AA-8F49-834F-AA834AD97BED}"/>
              </a:ext>
            </a:extLst>
          </p:cNvPr>
          <p:cNvSpPr>
            <a:spLocks noGrp="1"/>
          </p:cNvSpPr>
          <p:nvPr>
            <p:ph type="title"/>
          </p:nvPr>
        </p:nvSpPr>
        <p:spPr>
          <a:xfrm>
            <a:off x="2408238" y="1515533"/>
            <a:ext cx="6278562" cy="3301180"/>
          </a:xfrm>
        </p:spPr>
        <p:txBody>
          <a:bodyPr/>
          <a:lstStyle/>
          <a:p>
            <a:pPr algn="ctr" eaLnBrk="1" hangingPunct="1"/>
            <a:r>
              <a:rPr lang="en-US" altLang="en-US" dirty="0">
                <a:latin typeface="Helvetica" pitchFamily="2" charset="0"/>
                <a:ea typeface="ＭＳ Ｐゴシック" panose="020B0600070205080204" pitchFamily="34" charset="-128"/>
              </a:rPr>
              <a:t>Constitution &amp; Bylaws</a:t>
            </a:r>
            <a:br>
              <a:rPr lang="en-US" altLang="en-US" dirty="0">
                <a:latin typeface="Helvetica" pitchFamily="2" charset="0"/>
                <a:ea typeface="ＭＳ Ｐゴシック" panose="020B0600070205080204" pitchFamily="34" charset="-128"/>
              </a:rPr>
            </a:br>
            <a:br>
              <a:rPr lang="en-US" altLang="en-US" dirty="0">
                <a:latin typeface="Helvetica" pitchFamily="2" charset="0"/>
                <a:ea typeface="ＭＳ Ｐゴシック" panose="020B0600070205080204" pitchFamily="34" charset="-128"/>
              </a:rPr>
            </a:br>
            <a:r>
              <a:rPr lang="en-US" altLang="en-US" sz="1800" dirty="0">
                <a:solidFill>
                  <a:schemeClr val="accent1">
                    <a:lumMod val="75000"/>
                  </a:schemeClr>
                </a:solidFill>
                <a:latin typeface="Helvetica" pitchFamily="2" charset="0"/>
                <a:ea typeface="ＭＳ Ｐゴシック" panose="020B0600070205080204" pitchFamily="34" charset="-128"/>
              </a:rPr>
              <a:t>Sallie Rossman</a:t>
            </a:r>
            <a:br>
              <a:rPr lang="en-US" altLang="en-US" sz="1800" dirty="0">
                <a:solidFill>
                  <a:schemeClr val="accent1">
                    <a:lumMod val="75000"/>
                  </a:schemeClr>
                </a:solidFill>
                <a:latin typeface="Helvetica" pitchFamily="2" charset="0"/>
                <a:ea typeface="ＭＳ Ｐゴシック" panose="020B0600070205080204" pitchFamily="34" charset="-128"/>
              </a:rPr>
            </a:br>
            <a:r>
              <a:rPr lang="en-US" altLang="en-US" sz="1800" dirty="0">
                <a:solidFill>
                  <a:schemeClr val="accent1">
                    <a:lumMod val="75000"/>
                  </a:schemeClr>
                </a:solidFill>
                <a:latin typeface="Helvetica" pitchFamily="2" charset="0"/>
                <a:ea typeface="ＭＳ Ｐゴシック" panose="020B0600070205080204" pitchFamily="34" charset="-128"/>
              </a:rPr>
              <a:t>Chair</a:t>
            </a:r>
            <a:br>
              <a:rPr lang="en-US" altLang="en-US" sz="1800" dirty="0">
                <a:solidFill>
                  <a:schemeClr val="accent1">
                    <a:lumMod val="75000"/>
                  </a:schemeClr>
                </a:solidFill>
                <a:latin typeface="Helvetica" pitchFamily="2" charset="0"/>
                <a:ea typeface="ＭＳ Ｐゴシック" panose="020B0600070205080204" pitchFamily="34" charset="-128"/>
              </a:rPr>
            </a:br>
            <a:br>
              <a:rPr lang="en-US" altLang="en-US" sz="1800" dirty="0">
                <a:solidFill>
                  <a:schemeClr val="accent1">
                    <a:lumMod val="75000"/>
                  </a:schemeClr>
                </a:solidFill>
                <a:latin typeface="Helvetica" pitchFamily="2" charset="0"/>
                <a:ea typeface="ＭＳ Ｐゴシック" panose="020B0600070205080204" pitchFamily="34" charset="-128"/>
              </a:rPr>
            </a:br>
            <a:r>
              <a:rPr lang="en-US" altLang="en-US" sz="1800" dirty="0">
                <a:solidFill>
                  <a:schemeClr val="accent1">
                    <a:lumMod val="75000"/>
                  </a:schemeClr>
                </a:solidFill>
                <a:latin typeface="Helvetica" pitchFamily="2" charset="0"/>
                <a:ea typeface="ＭＳ Ｐゴシック" panose="020B0600070205080204" pitchFamily="34" charset="-128"/>
              </a:rPr>
              <a:t>Patricia Upshaw</a:t>
            </a:r>
            <a:br>
              <a:rPr lang="en-US" altLang="en-US" sz="1800" dirty="0">
                <a:solidFill>
                  <a:schemeClr val="accent1">
                    <a:lumMod val="75000"/>
                  </a:schemeClr>
                </a:solidFill>
                <a:latin typeface="Helvetica" pitchFamily="2" charset="0"/>
                <a:ea typeface="ＭＳ Ｐゴシック" panose="020B0600070205080204" pitchFamily="34" charset="-128"/>
              </a:rPr>
            </a:br>
            <a:r>
              <a:rPr lang="en-US" altLang="en-US" sz="1800" dirty="0">
                <a:solidFill>
                  <a:schemeClr val="accent1">
                    <a:lumMod val="75000"/>
                  </a:schemeClr>
                </a:solidFill>
                <a:latin typeface="Helvetica" pitchFamily="2" charset="0"/>
                <a:ea typeface="ＭＳ Ｐゴシック" panose="020B0600070205080204" pitchFamily="34" charset="-128"/>
              </a:rPr>
              <a:t>Vice-Chair</a:t>
            </a:r>
            <a:br>
              <a:rPr lang="en-US" altLang="en-US" sz="1800" dirty="0">
                <a:solidFill>
                  <a:schemeClr val="accent1">
                    <a:lumMod val="75000"/>
                  </a:schemeClr>
                </a:solidFill>
                <a:latin typeface="Helvetica" pitchFamily="2" charset="0"/>
                <a:ea typeface="ＭＳ Ｐゴシック" panose="020B0600070205080204" pitchFamily="34" charset="-128"/>
              </a:rPr>
            </a:br>
            <a:endParaRPr lang="en-US" altLang="en-US" dirty="0">
              <a:solidFill>
                <a:schemeClr val="accent1">
                  <a:lumMod val="75000"/>
                </a:schemeClr>
              </a:solidFill>
              <a:latin typeface="Helvetica" pitchFamily="2"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CF4FE75A-36E0-0524-CA61-7B71550F3A8C}"/>
              </a:ext>
            </a:extLst>
          </p:cNvPr>
          <p:cNvPicPr>
            <a:picLocks noChangeAspect="1"/>
          </p:cNvPicPr>
          <p:nvPr/>
        </p:nvPicPr>
        <p:blipFill>
          <a:blip r:embed="rId3"/>
          <a:stretch>
            <a:fillRect/>
          </a:stretch>
        </p:blipFill>
        <p:spPr>
          <a:xfrm>
            <a:off x="3761089" y="137718"/>
            <a:ext cx="3298222" cy="12254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p:txBody>
          <a:bodyPr/>
          <a:lstStyle/>
          <a:p>
            <a:pPr eaLnBrk="1" hangingPunct="1"/>
            <a:r>
              <a:rPr lang="en-US" altLang="en-US" dirty="0">
                <a:latin typeface="Helvetica" pitchFamily="2" charset="0"/>
                <a:ea typeface="ＭＳ Ｐゴシック" panose="020B0600070205080204" pitchFamily="34" charset="-128"/>
              </a:rPr>
              <a:t>Adopted Amendments-National Convention Aug 2025</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408238" y="1200150"/>
            <a:ext cx="6278562" cy="3554730"/>
          </a:xfrm>
        </p:spPr>
        <p:txBody>
          <a:bodyPr/>
          <a:lstStyle/>
          <a:p>
            <a:r>
              <a:rPr lang="en-US" sz="2000" dirty="0">
                <a:latin typeface="Arial" panose="020B0604020202020204" pitchFamily="34" charset="0"/>
                <a:cs typeface="Arial" panose="020B0604020202020204" pitchFamily="34" charset="0"/>
              </a:rPr>
              <a:t>Amendment 1:  Article III, Eligibility (Adopted)</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574675" indent="-234950">
              <a:buFont typeface="Wingdings" panose="05000000000000000000" pitchFamily="2" charset="2"/>
              <a:buChar char="Ø"/>
            </a:pPr>
            <a:r>
              <a:rPr lang="en-US" sz="1600" dirty="0">
                <a:latin typeface="Arial" panose="020B0604020202020204" pitchFamily="34" charset="0"/>
                <a:cs typeface="Arial" panose="020B0604020202020204" pitchFamily="34" charset="0"/>
              </a:rPr>
              <a:t>Result: Title change to “</a:t>
            </a:r>
            <a:r>
              <a:rPr lang="en-US" sz="1600" i="1" dirty="0">
                <a:latin typeface="Arial" panose="020B0604020202020204" pitchFamily="34" charset="0"/>
                <a:cs typeface="Arial" panose="020B0604020202020204" pitchFamily="34" charset="0"/>
              </a:rPr>
              <a:t>Membership</a:t>
            </a:r>
            <a:r>
              <a:rPr lang="en-US" sz="1600" dirty="0">
                <a:latin typeface="Arial" panose="020B0604020202020204" pitchFamily="34" charset="0"/>
                <a:cs typeface="Arial" panose="020B0604020202020204" pitchFamily="34" charset="0"/>
              </a:rPr>
              <a:t>”: adopted.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574675" indent="-234950">
              <a:buFont typeface="Wingdings" panose="05000000000000000000" pitchFamily="2" charset="2"/>
              <a:buChar char="Ø"/>
            </a:pPr>
            <a:r>
              <a:rPr lang="en-US" sz="1600" dirty="0">
                <a:latin typeface="Arial" panose="020B0604020202020204" pitchFamily="34" charset="0"/>
                <a:cs typeface="Arial" panose="020B0604020202020204" pitchFamily="34" charset="0"/>
              </a:rPr>
              <a:t>Add a Section 3, 4, 5 &amp; 6: adopted.</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574675" indent="-234950">
              <a:buFont typeface="Wingdings" panose="05000000000000000000" pitchFamily="2" charset="2"/>
              <a:buChar char="Ø"/>
            </a:pPr>
            <a:r>
              <a:rPr lang="en-US" sz="1600" i="1" u="sng" dirty="0">
                <a:latin typeface="Arial" panose="020B0604020202020204" pitchFamily="34" charset="0"/>
                <a:cs typeface="Arial" panose="020B0604020202020204" pitchFamily="34" charset="0"/>
              </a:rPr>
              <a:t>Change is unit to vote on membership</a:t>
            </a:r>
            <a:r>
              <a:rPr lang="en-US" sz="1600" dirty="0">
                <a:latin typeface="Arial" panose="020B0604020202020204" pitchFamily="34" charset="0"/>
                <a:cs typeface="Arial" panose="020B0604020202020204" pitchFamily="34" charset="0"/>
              </a:rPr>
              <a:t>: Units to include what group within the unit or person(s) within the vote on membership; otherwise, unit votes.  Units do not have to offer membership to all eligible applicants. The Legion ONLY signs off on eligibility of Legionnaire or deceased veteran the applicant is applying under.</a:t>
            </a:r>
          </a:p>
          <a:p>
            <a:pPr marL="0" indent="0">
              <a:buNone/>
            </a:pPr>
            <a:br>
              <a:rPr lang="en-US" sz="1600" dirty="0"/>
            </a:br>
            <a:endParaRPr lang="en-US" altLang="en-US" dirty="0">
              <a:latin typeface="Helvetica" pitchFamily="2" charset="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2D02E-EB95-A1C5-D0DC-2F58AB36B0F1}"/>
              </a:ext>
            </a:extLst>
          </p:cNvPr>
          <p:cNvSpPr>
            <a:spLocks noGrp="1"/>
          </p:cNvSpPr>
          <p:nvPr>
            <p:ph idx="1"/>
          </p:nvPr>
        </p:nvSpPr>
        <p:spPr>
          <a:xfrm>
            <a:off x="2408238" y="521539"/>
            <a:ext cx="6463046" cy="4257176"/>
          </a:xfrm>
        </p:spPr>
        <p:txBody>
          <a:bodyPr/>
          <a:lstStyle/>
          <a:p>
            <a:pPr marL="0" indent="0">
              <a:buNone/>
            </a:pPr>
            <a:r>
              <a:rPr lang="en-US" sz="1400" dirty="0"/>
              <a:t>                           ARTICLE III     </a:t>
            </a:r>
            <a:r>
              <a:rPr lang="en-US" sz="1800" dirty="0">
                <a:highlight>
                  <a:srgbClr val="FFFF00"/>
                </a:highlight>
              </a:rPr>
              <a:t>Membership</a:t>
            </a:r>
          </a:p>
          <a:p>
            <a:pPr>
              <a:buFont typeface="Wingdings" panose="05000000000000000000" pitchFamily="2" charset="2"/>
              <a:buChar char="Ø"/>
            </a:pPr>
            <a:r>
              <a:rPr lang="en-US" sz="1400" i="1" dirty="0">
                <a:highlight>
                  <a:srgbClr val="FFFF00"/>
                </a:highlight>
              </a:rPr>
              <a:t>Section 3</a:t>
            </a:r>
            <a:r>
              <a:rPr lang="en-US" sz="1400" dirty="0">
                <a:highlight>
                  <a:srgbClr val="FFFF00"/>
                </a:highlight>
              </a:rPr>
              <a:t>. A member whose dues are paid up-to-date and who is not subject to suspension or expulsion shall be considered in good standing and the member shall be entitled to full membership rights, privileges, and benefits in the Unit.</a:t>
            </a:r>
          </a:p>
          <a:p>
            <a:pPr>
              <a:buFont typeface="Wingdings" panose="05000000000000000000" pitchFamily="2" charset="2"/>
              <a:buChar char="Ø"/>
            </a:pPr>
            <a:r>
              <a:rPr lang="en-US" sz="1400" i="1" dirty="0">
                <a:highlight>
                  <a:srgbClr val="FFFF00"/>
                </a:highlight>
              </a:rPr>
              <a:t>Section 4</a:t>
            </a:r>
            <a:r>
              <a:rPr lang="en-US" sz="1400" dirty="0">
                <a:highlight>
                  <a:srgbClr val="FFFF00"/>
                </a:highlight>
              </a:rPr>
              <a:t>. Each unit of the ALA, except department headquarters units, </a:t>
            </a:r>
            <a:r>
              <a:rPr lang="en-US" sz="1400" u="sng" dirty="0">
                <a:highlight>
                  <a:srgbClr val="FFFF00"/>
                </a:highlight>
              </a:rPr>
              <a:t>has the authority to decide its membership and shall be responsible for verifying eligibility of prospective members, transfer or new.  </a:t>
            </a:r>
            <a:r>
              <a:rPr lang="en-US" sz="1400" dirty="0">
                <a:highlight>
                  <a:srgbClr val="FFFF00"/>
                </a:highlight>
              </a:rPr>
              <a:t>  </a:t>
            </a:r>
          </a:p>
          <a:p>
            <a:pPr>
              <a:buFont typeface="Wingdings" panose="05000000000000000000" pitchFamily="2" charset="2"/>
              <a:buChar char="Ø"/>
            </a:pPr>
            <a:r>
              <a:rPr lang="en-US" sz="1400" i="1" dirty="0">
                <a:highlight>
                  <a:srgbClr val="FFFF00"/>
                </a:highlight>
              </a:rPr>
              <a:t>Section 5</a:t>
            </a:r>
            <a:r>
              <a:rPr lang="en-US" sz="1400" dirty="0">
                <a:highlight>
                  <a:srgbClr val="FFFF00"/>
                </a:highlight>
              </a:rPr>
              <a:t>. No person who is a member of an organization which has for its aim the overthrow of the United States Government or who subscribes to the principles of any group opposed to our form of government shall be eligible to become or remain a member of the American Legion Auxiliary.</a:t>
            </a:r>
          </a:p>
          <a:p>
            <a:pPr>
              <a:buFont typeface="Wingdings" panose="05000000000000000000" pitchFamily="2" charset="2"/>
              <a:buChar char="Ø"/>
            </a:pPr>
            <a:r>
              <a:rPr lang="en-US" sz="1400" i="1" dirty="0">
                <a:highlight>
                  <a:srgbClr val="FFFF00"/>
                </a:highlight>
              </a:rPr>
              <a:t>Section 6. </a:t>
            </a:r>
            <a:r>
              <a:rPr lang="en-US" sz="1400" u="sng" dirty="0">
                <a:highlight>
                  <a:srgbClr val="FFFF00"/>
                </a:highlight>
              </a:rPr>
              <a:t>Membership can only be offered upon an affirmative vote of the unit members. Unless an alternate procedure is set forth in the unit bylaws.</a:t>
            </a:r>
            <a:endParaRPr lang="en-US" sz="1400" dirty="0">
              <a:highlight>
                <a:srgbClr val="FFFF00"/>
              </a:highlight>
            </a:endParaRPr>
          </a:p>
          <a:p>
            <a:endParaRPr lang="en-US" dirty="0"/>
          </a:p>
        </p:txBody>
      </p:sp>
    </p:spTree>
    <p:extLst>
      <p:ext uri="{BB962C8B-B14F-4D97-AF65-F5344CB8AC3E}">
        <p14:creationId xmlns:p14="http://schemas.microsoft.com/office/powerpoint/2010/main" val="10311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6DC13-6C54-F527-9EBD-21D54258BB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3DDE1-C21B-F8DB-0B45-A8CE47E31367}"/>
              </a:ext>
            </a:extLst>
          </p:cNvPr>
          <p:cNvSpPr>
            <a:spLocks noGrp="1"/>
          </p:cNvSpPr>
          <p:nvPr>
            <p:ph idx="1"/>
          </p:nvPr>
        </p:nvSpPr>
        <p:spPr>
          <a:xfrm>
            <a:off x="2408238" y="252548"/>
            <a:ext cx="6463046" cy="4650377"/>
          </a:xfrm>
        </p:spPr>
        <p:txBody>
          <a:bodyPr/>
          <a:lstStyle/>
          <a:p>
            <a:pPr marL="112713" indent="-112713">
              <a:buFont typeface="Wingdings" panose="05000000000000000000" pitchFamily="2" charset="2"/>
              <a:buChar char="Ø"/>
            </a:pPr>
            <a:r>
              <a:rPr lang="en-US" sz="1600" dirty="0">
                <a:latin typeface="Arial" panose="020B0604020202020204" pitchFamily="34" charset="0"/>
                <a:cs typeface="Arial" panose="020B0604020202020204" pitchFamily="34" charset="0"/>
              </a:rPr>
              <a:t>Amendment 6: Bylaws, Article III, Duties of Officers, Section 5, National Secretary (adopted)</a:t>
            </a:r>
            <a:br>
              <a:rPr lang="en-US" sz="1600" dirty="0">
                <a:latin typeface="Arial" panose="020B0604020202020204" pitchFamily="34" charset="0"/>
                <a:cs typeface="Arial" panose="020B0604020202020204" pitchFamily="34" charset="0"/>
              </a:rPr>
            </a:br>
            <a:br>
              <a:rPr lang="en-US" sz="800" dirty="0"/>
            </a:br>
            <a:r>
              <a:rPr lang="en-US" sz="1600" b="0" dirty="0">
                <a:highlight>
                  <a:srgbClr val="FFFF00"/>
                </a:highlight>
                <a:latin typeface="Arial" panose="020B0604020202020204" pitchFamily="34" charset="0"/>
                <a:cs typeface="Arial" panose="020B0604020202020204" pitchFamily="34" charset="0"/>
              </a:rPr>
              <a:t>Possible time for department and unit to review duties of all officers.</a:t>
            </a:r>
            <a:r>
              <a:rPr lang="en-US" sz="1600" b="0" dirty="0">
                <a:latin typeface="Arial" panose="020B0604020202020204" pitchFamily="34" charset="0"/>
                <a:cs typeface="Arial" panose="020B0604020202020204" pitchFamily="34" charset="0"/>
              </a:rPr>
              <a:t> Clarify duties and responsibilities of the national secretary to match current practice. Addition of assume such other duties as assigned   Allows for changing of duties at anytime.</a:t>
            </a:r>
          </a:p>
          <a:p>
            <a:pPr marL="0" indent="0">
              <a:buNone/>
            </a:pPr>
            <a:endParaRPr lang="en-US" sz="800" b="0" dirty="0">
              <a:latin typeface="Arial" panose="020B0604020202020204" pitchFamily="34" charset="0"/>
              <a:cs typeface="Arial" panose="020B0604020202020204" pitchFamily="34" charset="0"/>
            </a:endParaRPr>
          </a:p>
          <a:p>
            <a:pPr marL="174625" indent="-174625">
              <a:buFont typeface="Wingdings" panose="05000000000000000000" pitchFamily="2" charset="2"/>
              <a:buChar char="Ø"/>
            </a:pPr>
            <a:r>
              <a:rPr lang="en-US" sz="1600" dirty="0">
                <a:latin typeface="Arial" panose="020B0604020202020204" pitchFamily="34" charset="0"/>
                <a:cs typeface="Arial" panose="020B0604020202020204" pitchFamily="34" charset="0"/>
              </a:rPr>
              <a:t>Amendment 8: Bylaws, Article VIII, Department Organization, Section 3, Intermediate Bodies (adopted)</a:t>
            </a:r>
          </a:p>
          <a:p>
            <a:pPr marL="112713" indent="0">
              <a:buNone/>
            </a:pPr>
            <a:r>
              <a:rPr lang="en-US" sz="1600" b="0" dirty="0">
                <a:latin typeface="Arial" panose="020B0604020202020204" pitchFamily="34" charset="0"/>
                <a:cs typeface="Arial" panose="020B0604020202020204" pitchFamily="34" charset="0"/>
              </a:rPr>
              <a:t>Department Executive Committee has authority to discipline members of </a:t>
            </a:r>
            <a:r>
              <a:rPr lang="en-US" sz="1600" b="0" u="sng" dirty="0">
                <a:latin typeface="Arial" panose="020B0604020202020204" pitchFamily="34" charset="0"/>
                <a:cs typeface="Arial" panose="020B0604020202020204" pitchFamily="34" charset="0"/>
              </a:rPr>
              <a:t>department headquarter unit</a:t>
            </a:r>
            <a:r>
              <a:rPr lang="en-US" sz="1600" b="0" dirty="0">
                <a:latin typeface="Arial" panose="020B0604020202020204" pitchFamily="34" charset="0"/>
                <a:cs typeface="Arial" panose="020B0604020202020204" pitchFamily="34" charset="0"/>
              </a:rPr>
              <a:t>.</a:t>
            </a:r>
          </a:p>
          <a:p>
            <a:pPr marL="339725" indent="0">
              <a:buNone/>
            </a:pPr>
            <a:endParaRPr lang="en-US" sz="800" b="0" dirty="0">
              <a:latin typeface="Arial" panose="020B0604020202020204" pitchFamily="34" charset="0"/>
              <a:cs typeface="Arial" panose="020B0604020202020204" pitchFamily="34" charset="0"/>
            </a:endParaRPr>
          </a:p>
          <a:p>
            <a:pPr marL="112713" indent="-112713">
              <a:buFont typeface="Wingdings" panose="05000000000000000000" pitchFamily="2" charset="2"/>
              <a:buChar char="Ø"/>
            </a:pPr>
            <a:r>
              <a:rPr lang="en-US" sz="1600" dirty="0">
                <a:latin typeface="Arial" panose="020B0604020202020204" pitchFamily="34" charset="0"/>
                <a:cs typeface="Arial" panose="020B0604020202020204" pitchFamily="34" charset="0"/>
              </a:rPr>
              <a:t>Amendment 11: Bylaws, Article XI, Discipline (adopted) </a:t>
            </a:r>
          </a:p>
          <a:p>
            <a:pPr marL="112713" indent="-112713">
              <a:buNone/>
            </a:pPr>
            <a:r>
              <a:rPr lang="en-US" sz="1600" b="0" dirty="0">
                <a:latin typeface="Arial" panose="020B0604020202020204" pitchFamily="34" charset="0"/>
                <a:cs typeface="Arial" panose="020B0604020202020204" pitchFamily="34" charset="0"/>
              </a:rPr>
              <a:t>  </a:t>
            </a:r>
            <a:r>
              <a:rPr lang="en-US" sz="1600" b="0" dirty="0">
                <a:highlight>
                  <a:srgbClr val="FFFF00"/>
                </a:highlight>
                <a:latin typeface="Arial" panose="020B0604020202020204" pitchFamily="34" charset="0"/>
                <a:cs typeface="Arial" panose="020B0604020202020204" pitchFamily="34" charset="0"/>
              </a:rPr>
              <a:t>Possible time for department and units to review</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Units and departments review for possible proposals to amend governing documents to capture all references to discipline in one section with clearer explanations and wording on members, unit, and department and  authorities.</a:t>
            </a:r>
          </a:p>
          <a:p>
            <a:pPr marL="112713" indent="-112713">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112713" indent="-112713">
              <a:buFont typeface="Wingdings" panose="05000000000000000000" pitchFamily="2" charset="2"/>
              <a:buChar char="Ø"/>
            </a:pPr>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400" dirty="0"/>
              <a:t>                 </a:t>
            </a:r>
            <a:endParaRPr lang="en-US" dirty="0"/>
          </a:p>
        </p:txBody>
      </p:sp>
    </p:spTree>
    <p:extLst>
      <p:ext uri="{BB962C8B-B14F-4D97-AF65-F5344CB8AC3E}">
        <p14:creationId xmlns:p14="http://schemas.microsoft.com/office/powerpoint/2010/main" val="424536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ALA 2022 Wordmark">
      <a:dk1>
        <a:srgbClr val="000000"/>
      </a:dk1>
      <a:lt1>
        <a:srgbClr val="FFFFFF"/>
      </a:lt1>
      <a:dk2>
        <a:srgbClr val="1A3D6D"/>
      </a:dk2>
      <a:lt2>
        <a:srgbClr val="D6203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0E6ACE4196CA4DB2F6917A1188FD6F" ma:contentTypeVersion="0" ma:contentTypeDescription="Create a new document." ma:contentTypeScope="" ma:versionID="22d533352c78d575e7b335260539a0b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CC9ECE8-F624-48FD-AA71-762490BB75D0}">
  <ds:schemaRefs>
    <ds:schemaRef ds:uri="http://schemas.microsoft.com/sharepoint/v3/contenttype/forms"/>
  </ds:schemaRefs>
</ds:datastoreItem>
</file>

<file path=customXml/itemProps2.xml><?xml version="1.0" encoding="utf-8"?>
<ds:datastoreItem xmlns:ds="http://schemas.openxmlformats.org/officeDocument/2006/customXml" ds:itemID="{EA0586E4-F2FD-4A4C-AA7C-64088D393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12793</TotalTime>
  <Words>610</Words>
  <Application>Microsoft Office PowerPoint</Application>
  <PresentationFormat>On-screen Show (16:9)</PresentationFormat>
  <Paragraphs>36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Helvetica</vt:lpstr>
      <vt:lpstr>Wingdings</vt:lpstr>
      <vt:lpstr>Office Theme</vt:lpstr>
      <vt:lpstr>Constitution &amp; Bylaws  Sallie Rossman Chair  Patricia Upshaw Vice-Chair </vt:lpstr>
      <vt:lpstr>Adopted Amendments-National Convention Aug 2025</vt:lpstr>
      <vt:lpstr>PowerPoint Presentation</vt:lpstr>
      <vt:lpstr>PowerPoint Presentation</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Morrow;Sallie Rossman</dc:creator>
  <cp:lastModifiedBy>Lisa Chaplin</cp:lastModifiedBy>
  <cp:revision>62</cp:revision>
  <cp:lastPrinted>2023-02-24T16:12:38Z</cp:lastPrinted>
  <dcterms:created xsi:type="dcterms:W3CDTF">2011-01-20T16:20:29Z</dcterms:created>
  <dcterms:modified xsi:type="dcterms:W3CDTF">2026-02-27T02:25:17Z</dcterms:modified>
</cp:coreProperties>
</file>