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3" r:id="rId3"/>
    <p:sldId id="262" r:id="rId4"/>
    <p:sldId id="265" r:id="rId5"/>
    <p:sldId id="264" r:id="rId6"/>
  </p:sldIdLst>
  <p:sldSz cx="12192000" cy="6858000"/>
  <p:notesSz cx="7102475" cy="9037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96B75C-65F6-4181-85A1-F5FD1BE81FBD}" v="4" dt="2026-03-18T14:36:22.4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 autoAdjust="0"/>
    <p:restoredTop sz="95884" autoAdjust="0"/>
  </p:normalViewPr>
  <p:slideViewPr>
    <p:cSldViewPr snapToGrid="0">
      <p:cViewPr varScale="1">
        <p:scale>
          <a:sx n="106" d="100"/>
          <a:sy n="106" d="100"/>
        </p:scale>
        <p:origin x="8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Chaplin" userId="d1d1a143-2ad5-4087-9018-304144088031" providerId="ADAL" clId="{B096B75C-65F6-4181-85A1-F5FD1BE81FBD}"/>
    <pc:docChg chg="modSld">
      <pc:chgData name="Lisa Chaplin" userId="d1d1a143-2ad5-4087-9018-304144088031" providerId="ADAL" clId="{B096B75C-65F6-4181-85A1-F5FD1BE81FBD}" dt="2026-03-18T14:36:22.426" v="120" actId="20577"/>
      <pc:docMkLst>
        <pc:docMk/>
      </pc:docMkLst>
      <pc:sldChg chg="modSp mod">
        <pc:chgData name="Lisa Chaplin" userId="d1d1a143-2ad5-4087-9018-304144088031" providerId="ADAL" clId="{B096B75C-65F6-4181-85A1-F5FD1BE81FBD}" dt="2026-03-18T14:35:50.082" v="92" actId="20577"/>
        <pc:sldMkLst>
          <pc:docMk/>
          <pc:sldMk cId="1760122870" sldId="260"/>
        </pc:sldMkLst>
        <pc:spChg chg="mod">
          <ac:chgData name="Lisa Chaplin" userId="d1d1a143-2ad5-4087-9018-304144088031" providerId="ADAL" clId="{B096B75C-65F6-4181-85A1-F5FD1BE81FBD}" dt="2026-03-18T14:35:50.082" v="92" actId="20577"/>
          <ac:spMkLst>
            <pc:docMk/>
            <pc:sldMk cId="1760122870" sldId="260"/>
            <ac:spMk id="9" creationId="{EA5C945B-09EE-01D4-F3CC-863CD3854B8F}"/>
          </ac:spMkLst>
        </pc:spChg>
      </pc:sldChg>
      <pc:sldChg chg="modSp mod">
        <pc:chgData name="Lisa Chaplin" userId="d1d1a143-2ad5-4087-9018-304144088031" providerId="ADAL" clId="{B096B75C-65F6-4181-85A1-F5FD1BE81FBD}" dt="2026-03-18T14:36:22.426" v="120" actId="20577"/>
        <pc:sldMkLst>
          <pc:docMk/>
          <pc:sldMk cId="4293081399" sldId="264"/>
        </pc:sldMkLst>
        <pc:spChg chg="mod">
          <ac:chgData name="Lisa Chaplin" userId="d1d1a143-2ad5-4087-9018-304144088031" providerId="ADAL" clId="{B096B75C-65F6-4181-85A1-F5FD1BE81FBD}" dt="2026-03-18T14:36:22.426" v="120" actId="20577"/>
          <ac:spMkLst>
            <pc:docMk/>
            <pc:sldMk cId="4293081399" sldId="264"/>
            <ac:spMk id="9" creationId="{9CB72BB0-F0C3-BEC7-502C-ED9B75B2F87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41CAD-31D3-4921-8696-B6192323A8C8}" type="datetimeFigureOut">
              <a:rPr lang="en-US" smtClean="0"/>
              <a:t>3/18/2026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4D509-A0C0-4554-82BF-7B2E768FCB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58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06C16-0632-1AD3-632D-DB42D6F974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1842FB-1AD3-D1AF-3031-C6F0D03C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64BCB-E05E-A0DB-B032-939551CE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3B72-BE98-4FC8-9F37-1A50F0141BAD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74E5B-C1E4-1570-0DBA-B9F19685C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3EA0B-64A0-4779-A7D4-4452439AF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602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99B14-BA08-CF67-129C-A1493A647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CA73CF-99CD-F7EE-0669-533EF8F03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490E6-D544-8875-D6F2-EC87B8637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ED662-876B-4F21-B00F-8CE9F81BA39C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B3D0B-49AC-7B76-24AE-87E19DA22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0115D-FDE1-80A5-F68B-99A25EE70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419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634F8-8591-10BB-6423-B34D26F86A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90DDB-DFAB-5A4D-B5E6-EFA795694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35C1B-0D9E-D4DD-9902-E28F0B2F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040C1-AEC8-4002-9598-B10A6BBA6905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EFC46-9D62-5F8D-7296-AF5B65E43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3EF36-7639-2939-F07E-928C2695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45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2988A-0321-C8F0-DEEF-2D79A1C32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DAE0D-1137-01AD-58AB-C76CFB894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15975-CFB4-425E-95A2-08FAF3279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5B22-EACB-44BD-A875-1038B7129974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39DB0-3FF1-B64A-8702-6D5C99F01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B2ABF-FEA1-9927-31B0-DF9F2574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0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055B0-3CB4-52CD-DD3C-3661445BF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C2498-CC6A-D7C9-8046-DA96DD8B9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B613E-CDA9-5DE9-BBF0-56D43D8CA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068A-A3AE-436C-885E-AF742FC54228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9C7BE-987F-8D6F-2C05-930ACE3D9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52DE0-D80A-CCC4-A5AC-10F55318C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93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A8CD4-2CF0-AFC5-24BF-75E85440E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11FD9-917E-57B3-DFAD-60A7F47DB1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7E704A-D551-15FF-2954-669DAFD29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8D831B-8324-D4D0-3793-06E865576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9A05-1CBB-4D40-88A8-AB0F450A56F3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6F991F-593D-BDFE-BEED-5C590CDB8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A8589-B799-960C-F56C-9191A825B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84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82248-3150-B66E-5F27-815694FBC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361062-93DA-53A6-0A5B-D79989162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BD750-8642-10A5-FF18-4A0EA9F89E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9C4E69-EC7C-1419-8375-6BDC4B8EE6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01A0E3-53A3-9BE6-1E66-C937D6A52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E16424-585D-A398-CAC3-78B685C13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E0538-EAE8-46BA-9F09-92B74E94BF97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C1D30C-7984-036E-8489-A68D702EE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86F89A-39D7-7EFD-4D8C-D4817DFB8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42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78E25-E4DC-312B-A9D2-6EB749819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51767B-5053-2525-2DCB-2424A801F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C219-3A6C-4592-8BE3-ECEB3A5A9834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B43DE9-DFA9-8288-D6B2-AD109C81D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4461D-35F4-D4AF-350F-71B8634BB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26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746AEC-B007-FA9C-53C8-FE52C6FE4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9AE08-CDA6-4626-86C0-2BBD33316E76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7E6DA3-1C92-EAE0-E6AB-DA8330975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0EE022-A363-96D3-3DDC-1ECF78691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6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AB44F-B3E6-51DD-EE4F-E89C03FE8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9B48A-B743-D6E8-5898-835004EDC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7E39F-FACC-8961-9FE3-3F74C9A6B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5EE31-EDC6-1853-E6B2-D305E5E85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95B1A-6704-4516-B9E6-699793DD7154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39924-FC56-E7DC-F856-203EDD3A3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BE65E-B282-B92D-C0A2-D97C53E2E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506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43DE9-7341-3EC2-756E-D43B706E8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D14D8C-2AA7-1326-3BAD-B390C45235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7A2135-E391-7EB5-7B0F-CEFDF764C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65E8B-04B8-2AD4-4D1C-548C0BE53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4A879-82AF-4D90-9A25-D83DAED4F0B8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4ECBE-575E-86C9-29B0-7C1CB1DB4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BCEB7-7396-4DE1-27E4-DB3C5C595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8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382CEF-2B2B-0EAA-1B2B-9724788C7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7CC53-7E8A-8188-F288-FBDBC06A8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BDE27-3320-6477-620F-B1C09769A9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3587BE-EE87-49AA-A7BD-2352253B07FC}" type="datetime1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93655-B1E9-8F53-0F3E-A2D270B50D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CB3D9-02D8-996A-AE6D-F949CD5C1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3B5E8D-1D50-4DFF-9E57-50DDEBFE8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37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haplain@vaauxiliary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Chaplain@vaauxiliary.or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69EE6-C012-74BB-3284-48D43179A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merican Legion Auxiliary Seal Logo Vector Image Download | Logowik">
            <a:extLst>
              <a:ext uri="{FF2B5EF4-FFF2-40B4-BE49-F238E27FC236}">
                <a16:creationId xmlns:a16="http://schemas.microsoft.com/office/drawing/2014/main" id="{D3A3E94C-03BD-EE3A-7F6F-B4B743BCCD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0957" y="213461"/>
            <a:ext cx="2720975" cy="1411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213E54A-8D3B-6569-90E2-1CD7FF5908FC}"/>
              </a:ext>
            </a:extLst>
          </p:cNvPr>
          <p:cNvSpPr txBox="1"/>
          <p:nvPr/>
        </p:nvSpPr>
        <p:spPr>
          <a:xfrm>
            <a:off x="2833444" y="1708687"/>
            <a:ext cx="609600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Department of Virginia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Mid-Year Chaplain Report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</a:p>
          <a:p>
            <a:pPr marL="0" marR="0" algn="ctr">
              <a:buNone/>
            </a:pPr>
            <a:endParaRPr lang="en-US" sz="1800" b="1" kern="12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rgbClr val="000000"/>
                </a:solidFill>
                <a:latin typeface="Californian FB" panose="0207040306080B030204" pitchFamily="18" charset="0"/>
                <a:ea typeface="Aptos" panose="020B0004020202020204" pitchFamily="34" charset="0"/>
              </a:rPr>
              <a:t>“Serving Our Veterans, the Military, and Their Families”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buNone/>
            </a:pPr>
            <a:endParaRPr lang="en-US" b="1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6" descr="Remembrance Day Cross Clipart Images">
            <a:extLst>
              <a:ext uri="{FF2B5EF4-FFF2-40B4-BE49-F238E27FC236}">
                <a16:creationId xmlns:a16="http://schemas.microsoft.com/office/drawing/2014/main" id="{2FBC1ABF-ADE9-F06F-A3E5-788FE96A3D4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18"/>
          <a:stretch>
            <a:fillRect/>
          </a:stretch>
        </p:blipFill>
        <p:spPr bwMode="auto">
          <a:xfrm>
            <a:off x="5539067" y="3776260"/>
            <a:ext cx="684757" cy="907261"/>
          </a:xfrm>
          <a:prstGeom prst="rect">
            <a:avLst/>
          </a:prstGeom>
          <a:noFill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A5C945B-09EE-01D4-F3CC-863CD3854B8F}"/>
              </a:ext>
            </a:extLst>
          </p:cNvPr>
          <p:cNvSpPr txBox="1"/>
          <p:nvPr/>
        </p:nvSpPr>
        <p:spPr>
          <a:xfrm>
            <a:off x="2833444" y="4821570"/>
            <a:ext cx="6219040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how can anyone preach unless they are sent? As it is written: “How beautiful are the feet of those who bring good news!  Romans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10:15</a:t>
            </a:r>
          </a:p>
          <a:p>
            <a:pPr marL="0" marR="0">
              <a:buNone/>
            </a:pPr>
            <a:endParaRPr lang="en-US" b="1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endParaRPr lang="en-US" b="1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Vesta Lane</a:t>
            </a:r>
          </a:p>
          <a:p>
            <a:pPr marL="0" marR="0" algn="ctr">
              <a:buNone/>
            </a:pPr>
            <a:r>
              <a:rPr lang="en-US" sz="12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Chaplain@vaauxiliary.org</a:t>
            </a:r>
            <a:r>
              <a:rPr lang="en-US" sz="1200" b="1" dirty="0">
                <a:solidFill>
                  <a:srgbClr val="000000"/>
                </a:solidFill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200" b="1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122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119043-7EE0-4A8D-D953-630643A3F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merican Legion Auxiliary Seal Logo Vector Image Download | Logowik">
            <a:extLst>
              <a:ext uri="{FF2B5EF4-FFF2-40B4-BE49-F238E27FC236}">
                <a16:creationId xmlns:a16="http://schemas.microsoft.com/office/drawing/2014/main" id="{1F52A1EC-CC65-363F-A979-9CC2C212A0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770" y="229537"/>
            <a:ext cx="2720975" cy="1411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29594DF-1BB8-C565-6296-16D641267B5B}"/>
              </a:ext>
            </a:extLst>
          </p:cNvPr>
          <p:cNvSpPr txBox="1"/>
          <p:nvPr/>
        </p:nvSpPr>
        <p:spPr>
          <a:xfrm>
            <a:off x="2188028" y="3711798"/>
            <a:ext cx="8621485" cy="2210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total 27 Units reported.  The Chaplains, are showing commitment to fulfilling their </a:t>
            </a:r>
          </a:p>
          <a:p>
            <a:pPr marL="0" marR="0"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responsibilities to their Units.</a:t>
            </a:r>
          </a:p>
          <a:p>
            <a:pPr marL="0" marR="0"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Unit Chaplains are dedicated in taking care of their members.  </a:t>
            </a:r>
            <a:r>
              <a:rPr lang="en-US" sz="18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Twenty seven Units had 100% reporting of prayers to open and close of meetings.</a:t>
            </a:r>
          </a:p>
          <a:p>
            <a:pPr marL="0" marR="0"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105A64-0BD2-55A6-8965-DE87E2DC0F98}"/>
              </a:ext>
            </a:extLst>
          </p:cNvPr>
          <p:cNvSpPr txBox="1"/>
          <p:nvPr/>
        </p:nvSpPr>
        <p:spPr>
          <a:xfrm>
            <a:off x="2928257" y="1914713"/>
            <a:ext cx="60960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Department of Virginia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Mid-Year Chaplain Report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</a:p>
          <a:p>
            <a:pPr marL="0" marR="0" algn="ctr">
              <a:buNone/>
            </a:pPr>
            <a:endParaRPr lang="en-US" sz="1800" b="1" kern="12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832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EA2D6-ECFE-3E60-68F6-1402971F25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merican Legion Auxiliary Seal Logo Vector Image Download | Logowik">
            <a:extLst>
              <a:ext uri="{FF2B5EF4-FFF2-40B4-BE49-F238E27FC236}">
                <a16:creationId xmlns:a16="http://schemas.microsoft.com/office/drawing/2014/main" id="{7B7F3C5E-9ACB-C4B4-177F-BC50D0A0DD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455" y="232064"/>
            <a:ext cx="2720975" cy="1411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D721F59B-EADB-297E-02F9-E368AFFB02C5}"/>
              </a:ext>
            </a:extLst>
          </p:cNvPr>
          <p:cNvSpPr txBox="1"/>
          <p:nvPr/>
        </p:nvSpPr>
        <p:spPr>
          <a:xfrm>
            <a:off x="1391504" y="1924342"/>
            <a:ext cx="7026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total of </a:t>
            </a: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762 cards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were sent to members and/or family of members.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AD3921E8-0DAB-BD3C-3A3B-52956AC65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098392"/>
              </p:ext>
            </p:extLst>
          </p:nvPr>
        </p:nvGraphicFramePr>
        <p:xfrm>
          <a:off x="1846943" y="2293674"/>
          <a:ext cx="8128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0102233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231589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53BB00EC-624C-0CED-3412-3FDFAEABF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237431"/>
              </p:ext>
            </p:extLst>
          </p:nvPr>
        </p:nvGraphicFramePr>
        <p:xfrm>
          <a:off x="1391504" y="2405269"/>
          <a:ext cx="9419226" cy="35764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09613">
                  <a:extLst>
                    <a:ext uri="{9D8B030D-6E8A-4147-A177-3AD203B41FA5}">
                      <a16:colId xmlns:a16="http://schemas.microsoft.com/office/drawing/2014/main" val="2022069213"/>
                    </a:ext>
                  </a:extLst>
                </a:gridCol>
                <a:gridCol w="4709613">
                  <a:extLst>
                    <a:ext uri="{9D8B030D-6E8A-4147-A177-3AD203B41FA5}">
                      <a16:colId xmlns:a16="http://schemas.microsoft.com/office/drawing/2014/main" val="2923855468"/>
                    </a:ext>
                  </a:extLst>
                </a:gridCol>
              </a:tblGrid>
              <a:tr h="3941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of Card</a:t>
                      </a:r>
                      <a:endParaRPr lang="en-US" sz="240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</a:t>
                      </a:r>
                      <a:endParaRPr lang="en-US" sz="24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6409739"/>
                  </a:ext>
                </a:extLst>
              </a:tr>
              <a:tr h="35424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Sympathy</a:t>
                      </a:r>
                      <a:endParaRPr lang="en-US" sz="2000" b="0" kern="100" dirty="0">
                        <a:effectLst/>
                        <a:latin typeface="Times New Roman" panose="020206030504050203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668810"/>
                  </a:ext>
                </a:extLst>
              </a:tr>
              <a:tr h="3941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b="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Get Well</a:t>
                      </a:r>
                      <a:endParaRPr lang="en-US" sz="2000" b="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875784"/>
                  </a:ext>
                </a:extLst>
              </a:tr>
              <a:tr h="3941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Graduation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796842"/>
                  </a:ext>
                </a:extLst>
              </a:tr>
              <a:tr h="3941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Thinking of You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341734"/>
                  </a:ext>
                </a:extLst>
              </a:tr>
              <a:tr h="3941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Congrulations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914943"/>
                  </a:ext>
                </a:extLst>
              </a:tr>
              <a:tr h="4458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Thank You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052731"/>
                  </a:ext>
                </a:extLst>
              </a:tr>
              <a:tr h="3941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Birthdays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171033"/>
                  </a:ext>
                </a:extLst>
              </a:tr>
              <a:tr h="39415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Veterans Day</a:t>
                      </a:r>
                      <a:endParaRPr lang="en-US" sz="2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013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612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5EB4C-F368-6148-C0DB-CD08DF6FF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merican Legion Auxiliary Seal Logo Vector Image Download | Logowik">
            <a:extLst>
              <a:ext uri="{FF2B5EF4-FFF2-40B4-BE49-F238E27FC236}">
                <a16:creationId xmlns:a16="http://schemas.microsoft.com/office/drawing/2014/main" id="{6C1372DE-C164-8186-ED8A-CEC4E8C73B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455" y="211869"/>
            <a:ext cx="2720975" cy="1411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697CCF4-C8BE-4F8D-B057-1EF8657E2E19}"/>
              </a:ext>
            </a:extLst>
          </p:cNvPr>
          <p:cNvGraphicFramePr>
            <a:graphicFrameLocks noGrp="1"/>
          </p:cNvGraphicFramePr>
          <p:nvPr/>
        </p:nvGraphicFramePr>
        <p:xfrm>
          <a:off x="1846943" y="2293674"/>
          <a:ext cx="81280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0102233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231589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08046DDD-0766-8F99-D05D-34DE8C646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711439"/>
              </p:ext>
            </p:extLst>
          </p:nvPr>
        </p:nvGraphicFramePr>
        <p:xfrm>
          <a:off x="1511019" y="3079432"/>
          <a:ext cx="9508406" cy="28416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54203">
                  <a:extLst>
                    <a:ext uri="{9D8B030D-6E8A-4147-A177-3AD203B41FA5}">
                      <a16:colId xmlns:a16="http://schemas.microsoft.com/office/drawing/2014/main" val="2022069213"/>
                    </a:ext>
                  </a:extLst>
                </a:gridCol>
                <a:gridCol w="4754203">
                  <a:extLst>
                    <a:ext uri="{9D8B030D-6E8A-4147-A177-3AD203B41FA5}">
                      <a16:colId xmlns:a16="http://schemas.microsoft.com/office/drawing/2014/main" val="2923855468"/>
                    </a:ext>
                  </a:extLst>
                </a:gridCol>
              </a:tblGrid>
              <a:tr h="411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of Service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Units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6409739"/>
                  </a:ext>
                </a:extLst>
              </a:tr>
              <a:tr h="406964">
                <a:tc>
                  <a:txBody>
                    <a:bodyPr/>
                    <a:lstStyle/>
                    <a:p>
                      <a:r>
                        <a:rPr lang="en-US" dirty="0"/>
                        <a:t>Memorial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668810"/>
                  </a:ext>
                </a:extLst>
              </a:tr>
              <a:tr h="406964">
                <a:tc>
                  <a:txBody>
                    <a:bodyPr/>
                    <a:lstStyle/>
                    <a:p>
                      <a:r>
                        <a:rPr lang="en-US" dirty="0"/>
                        <a:t>Veterans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875784"/>
                  </a:ext>
                </a:extLst>
              </a:tr>
              <a:tr h="406964">
                <a:tc>
                  <a:txBody>
                    <a:bodyPr/>
                    <a:lstStyle/>
                    <a:p>
                      <a:r>
                        <a:rPr lang="en-US" dirty="0"/>
                        <a:t>9/11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796842"/>
                  </a:ext>
                </a:extLst>
              </a:tr>
              <a:tr h="406964">
                <a:tc>
                  <a:txBody>
                    <a:bodyPr/>
                    <a:lstStyle/>
                    <a:p>
                      <a:r>
                        <a:rPr lang="en-US" dirty="0"/>
                        <a:t>Four Chaplains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341734"/>
                  </a:ext>
                </a:extLst>
              </a:tr>
              <a:tr h="406964">
                <a:tc>
                  <a:txBody>
                    <a:bodyPr/>
                    <a:lstStyle/>
                    <a:p>
                      <a:r>
                        <a:rPr lang="en-US" dirty="0"/>
                        <a:t>POW/MIA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914943"/>
                  </a:ext>
                </a:extLst>
              </a:tr>
              <a:tr h="406964">
                <a:tc>
                  <a:txBody>
                    <a:bodyPr/>
                    <a:lstStyle/>
                    <a:p>
                      <a:r>
                        <a:rPr lang="en-US" dirty="0"/>
                        <a:t>Draping and Undraping Charter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0527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4C6FD3-AA84-9C0C-1D63-FD6D0CBB7EDD}"/>
              </a:ext>
            </a:extLst>
          </p:cNvPr>
          <p:cNvSpPr txBox="1"/>
          <p:nvPr/>
        </p:nvSpPr>
        <p:spPr>
          <a:xfrm>
            <a:off x="1409967" y="275533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Unit Participation in Special Services.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5AEF19-E059-5D2E-E954-7B8E4FF25241}"/>
              </a:ext>
            </a:extLst>
          </p:cNvPr>
          <p:cNvSpPr txBox="1"/>
          <p:nvPr/>
        </p:nvSpPr>
        <p:spPr>
          <a:xfrm>
            <a:off x="1511019" y="1846874"/>
            <a:ext cx="95084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Units have taken an active role in the observance of Special Days of significance to </a:t>
            </a:r>
          </a:p>
          <a:p>
            <a:pPr marL="0" marR="0"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Veterans.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E7F175-0EB8-FA1A-71E2-625ACE590219}"/>
              </a:ext>
            </a:extLst>
          </p:cNvPr>
          <p:cNvSpPr txBox="1"/>
          <p:nvPr/>
        </p:nvSpPr>
        <p:spPr>
          <a:xfrm>
            <a:off x="1846943" y="6045638"/>
            <a:ext cx="88863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56299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678DC-E235-9351-99F2-A7F3D1C73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merican Legion Auxiliary Seal Logo Vector Image Download | Logowik">
            <a:extLst>
              <a:ext uri="{FF2B5EF4-FFF2-40B4-BE49-F238E27FC236}">
                <a16:creationId xmlns:a16="http://schemas.microsoft.com/office/drawing/2014/main" id="{F7CD8A8C-3248-5310-94DD-557BB0464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163" y="244588"/>
            <a:ext cx="2720975" cy="1411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CB72BB0-F0C3-BEC7-502C-ED9B75B2F877}"/>
              </a:ext>
            </a:extLst>
          </p:cNvPr>
          <p:cNvSpPr txBox="1"/>
          <p:nvPr/>
        </p:nvSpPr>
        <p:spPr>
          <a:xfrm>
            <a:off x="2829131" y="5302516"/>
            <a:ext cx="621904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endParaRPr lang="en-US" sz="1400" b="1" kern="12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endParaRPr lang="en-US" b="1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Vesta Lane</a:t>
            </a:r>
          </a:p>
          <a:p>
            <a:pPr marL="0" marR="0" algn="ctr">
              <a:buNone/>
            </a:pPr>
            <a:r>
              <a:rPr lang="en-US" sz="12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Chaplain@</a:t>
            </a:r>
            <a:r>
              <a:rPr lang="en-US" sz="1200" b="1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vaauxiliary</a:t>
            </a:r>
            <a:r>
              <a:rPr lang="en-US" sz="1200" b="1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.org</a:t>
            </a:r>
            <a:r>
              <a:rPr lang="en-US" sz="1200" b="1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200" b="1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buNone/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5A9E8B-AF64-4CC0-9838-864B28B9F75C}"/>
              </a:ext>
            </a:extLst>
          </p:cNvPr>
          <p:cNvSpPr txBox="1"/>
          <p:nvPr/>
        </p:nvSpPr>
        <p:spPr>
          <a:xfrm>
            <a:off x="1613230" y="4001478"/>
            <a:ext cx="966651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Thank you for submitting your Mid – Year Reports, and I look forward to receiving your Year – End Reports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due April 15, 2026.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Please remember to submit your Prayer, quotes, poems for the Presidents Prayer Book.  May God continue to bless the Department of Virginia Auxiliary.  Thank You.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362027-B055-A80D-C15A-B4C27A8E2669}"/>
              </a:ext>
            </a:extLst>
          </p:cNvPr>
          <p:cNvSpPr txBox="1"/>
          <p:nvPr/>
        </p:nvSpPr>
        <p:spPr>
          <a:xfrm>
            <a:off x="2952171" y="1877820"/>
            <a:ext cx="60960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Department of Virginia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Mid-Year Chaplain Report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algn="ctr">
              <a:buNone/>
            </a:pPr>
            <a:r>
              <a:rPr lang="en-US" sz="1800" b="1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2025-2026</a:t>
            </a:r>
          </a:p>
          <a:p>
            <a:pPr marL="0" marR="0" algn="ctr">
              <a:buNone/>
            </a:pPr>
            <a:endParaRPr lang="en-US" sz="1800" b="1" kern="12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081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3982</TotalTime>
  <Words>283</Words>
  <Application>Microsoft Office PowerPoint</Application>
  <PresentationFormat>Widescreen</PresentationFormat>
  <Paragraphs>72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Aptos Narrow</vt:lpstr>
      <vt:lpstr>Arial</vt:lpstr>
      <vt:lpstr>Californian FB</vt:lpstr>
      <vt:lpstr>Segoe UI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Vesta Lane</dc:creator>
  <cp:lastModifiedBy>Lisa Chaplin</cp:lastModifiedBy>
  <cp:revision>6</cp:revision>
  <cp:lastPrinted>2026-01-29T19:55:46Z</cp:lastPrinted>
  <dcterms:created xsi:type="dcterms:W3CDTF">2026-01-27T01:48:14Z</dcterms:created>
  <dcterms:modified xsi:type="dcterms:W3CDTF">2026-03-18T14:36:24Z</dcterms:modified>
</cp:coreProperties>
</file>