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61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226D6A-F932-464A-8449-8328065C0931}" v="1" dt="2026-03-18T14:54:23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983" autoAdjust="0"/>
  </p:normalViewPr>
  <p:slideViewPr>
    <p:cSldViewPr snapToGrid="0">
      <p:cViewPr varScale="1">
        <p:scale>
          <a:sx n="98" d="100"/>
          <a:sy n="98" d="100"/>
        </p:scale>
        <p:origin x="17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8E24E-C6AD-4963-A87C-A7828A1EF8F6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D57BF-4AA4-40BE-B906-4DBD99F2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0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D57BF-4AA4-40BE-B906-4DBD99F225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D57BF-4AA4-40BE-B906-4DBD99F225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1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C7AF-840D-793C-E71B-B208BD2CE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884A3-9CD2-B226-B8AD-1ED9EEAF3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EECE2-26E2-03C2-08E9-291D043D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4DEA5-958C-799D-F0AF-C5F2EAF4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28344-DF2F-2D05-22CF-B7F212E0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EAA2-2E9A-2F1F-AAED-0DCF4C61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1B426-8D53-BA2A-F3C8-BB1F761BC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82387-0D45-BB60-7CD2-6B7786D14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0EF28-A0B4-F432-54C5-B394D242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48E8-7EFA-CD7C-A30E-79990DA9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5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0D4B6F-0DC2-A0EE-A500-FCCE194C3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6E4E9-FF7A-54D8-F56E-7944D047E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D47BD-96CE-A9D2-5810-5CB9D865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A47E-9A81-1EEE-A366-A9C7413E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B4AAF-EADA-8B0F-C938-1E8925EE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0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BC96-0017-4FA1-3799-D002469E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87819-8E1B-5C85-0642-34EAFD5D9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79279-D9A5-6E16-FBA1-14561A04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AA4AC-FBE2-E58E-327E-99FB7B1C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2401B-BFF1-0220-BEDF-F55A74B7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6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DAC1-D229-C634-6B2B-0286CC7C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96A3D-DEAC-C3E9-BD9B-E1564829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A2DF1-B57C-997C-AE05-7FF3150C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2D642-54F6-EBD8-B683-3134AF9E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F8502-5EA6-80FC-A6F8-543BB990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4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D0B3-C52B-02F7-D2C4-79692B68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F78E7-576F-CD07-C525-5709707CF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53CDF-DEC5-D859-A9F0-28575A7E0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3D87A-8C2E-67F1-59FE-73DC66F4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F356A-E703-3289-E377-0A5C740E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31533-2C0F-5CD8-7059-FEFF46B7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4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50A5-405A-2D6E-5FEC-49E6728D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EFC24-323E-1F2A-9470-77E319D11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0A327-E202-AAFD-48AC-052D7080B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38DF8-6E09-F05B-A79D-E92BFD2D6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DD8D0-90F7-EE41-C959-D1EF9F462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21C4A7-D1B4-4F86-AE66-2FE3FA1D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AFC24-F513-6FBE-1CBE-90A81204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3E8BB-579D-9A80-C46F-258FE429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8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3221-7864-151A-46DA-6355CB73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6D7B6-4538-97AB-70B3-AEFD8836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7E701-9C37-9D4D-EFBD-7FCE51B3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C43C7-0E83-1342-FACD-F36B8A17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9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9329F-0ABA-8CF3-3D23-75C5326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AE8A5-3B02-3CC3-E1C4-154F70C7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3BFC9-EBAF-C641-B20F-C8C8F086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2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319F-B09F-5A75-3EDB-FFEB0B79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95F20-ECD9-3507-1C79-C5B9E63C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BF021-EACC-D790-3DBE-DA3A9F688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01564-262B-2396-322A-E8CCE340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2DC09-32BF-63F1-2FE3-D7E2280C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D8B8C-C2E9-94BB-E630-D920523B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9B61A-2035-9D4E-09BC-FF3DB466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FB619-2413-9452-AFB6-AB12F7EC6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19D11-A39F-7646-05AD-7DD1CD380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7EB52-439F-6A55-A100-A5794E1B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13ED-CF9F-43CD-B5C9-4D8F66792CB8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256FA-A3DF-B1D3-EAC7-79718462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96265-0D37-B143-A1B0-207A50DC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8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B104A-3A3C-47B1-D7A4-84ED99F0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817BD-300E-0AFF-85C0-563110D68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52978-F8F7-9572-DAE1-C3DEFF1DB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CF13ED-CF9F-43CD-B5C9-4D8F66792CB8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DD54-2C67-EC44-632C-272BFB2A3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1E40-CD28-1B01-EFC9-D0660833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0154AC-41B2-4831-87DC-73852A4CB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7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nY@vaauxiliary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pixabay.com/es/salvavidas-flotaci%C3%B3n-flotador-24924/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creativecommons.org/licenses/by-nc-sa/3.0/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ampusontario.pressbooks.pub/businessfuncdn/chapter/leadership/" TargetMode="External"/><Relationship Id="rId11" Type="http://schemas.openxmlformats.org/officeDocument/2006/relationships/hyperlink" Target="https://www.publicdomainpictures.net/en/view-image.php?image=45656&amp;picture=red-basic-heart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8.jpg"/><Relationship Id="rId4" Type="http://schemas.openxmlformats.org/officeDocument/2006/relationships/hyperlink" Target="https://pixabay.com/ko/%EC%84%9C%EB%B9%84%EC%8A%A4-%EB%A6%AC%EC%85%89%EC%85%98-%EA%B3%B5%EC%8B%9D-%EB%B9%84%EC%A6%88%EB%8B%88%EC%8A%A4-%EC%9E%85%EB%A0%A5%EB%90%9C-%EB%B2%94%EC%9C%84-%EB%8F%84%EC%9B%80%EB%A7%90-%EB%93%B1%EB%A1%9D-1028805/" TargetMode="External"/><Relationship Id="rId9" Type="http://schemas.openxmlformats.org/officeDocument/2006/relationships/hyperlink" Target="https://aprovadicrash.blogspot.com/2011/04/io-ho-un-mio-amico-che.html" TargetMode="External"/><Relationship Id="rId14" Type="http://schemas.openxmlformats.org/officeDocument/2006/relationships/hyperlink" Target="https://www.legion-aux.org/youth-hero-good-deed-award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uperawesomevectors.deviantart.com/art/Scattered-Dandelion-Silhouette-517937239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openclipart.org/detail/196312/announcement-by-iggyoblomov-196312" TargetMode="Externa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wf-inc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s://freesvg.org/toque-chef-bwr" TargetMode="External"/><Relationship Id="rId3" Type="http://schemas.openxmlformats.org/officeDocument/2006/relationships/hyperlink" Target="https://bobandthecyberllama.com/tag/bob-and-the-cyber-llama/" TargetMode="External"/><Relationship Id="rId7" Type="http://schemas.openxmlformats.org/officeDocument/2006/relationships/hyperlink" Target="https://foto.wuestenigel.com/human-hand-writing-top-30-on-whiteboard/" TargetMode="External"/><Relationship Id="rId12" Type="http://schemas.openxmlformats.org/officeDocument/2006/relationships/image" Target="../media/image21.png"/><Relationship Id="rId17" Type="http://schemas.openxmlformats.org/officeDocument/2006/relationships/hyperlink" Target="https://mybrownbaby.blogspot.com/2010/09/mybrowncauses-every-penny-counts-in.html" TargetMode="External"/><Relationship Id="rId2" Type="http://schemas.openxmlformats.org/officeDocument/2006/relationships/image" Target="../media/image16.jp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hyperlink" Target="http://www.flickr.com/photos/36654051@N07/5641180484/" TargetMode="External"/><Relationship Id="rId5" Type="http://schemas.openxmlformats.org/officeDocument/2006/relationships/hyperlink" Target="http://www.flickr.com/photos/sundazed/2963496266/" TargetMode="External"/><Relationship Id="rId15" Type="http://schemas.openxmlformats.org/officeDocument/2006/relationships/hyperlink" Target="https://pixabay.com/en/dollar-money-us-dollar-seem-funds-1294424/" TargetMode="External"/><Relationship Id="rId10" Type="http://schemas.openxmlformats.org/officeDocument/2006/relationships/image" Target="../media/image20.jpg"/><Relationship Id="rId4" Type="http://schemas.openxmlformats.org/officeDocument/2006/relationships/image" Target="../media/image17.jpg"/><Relationship Id="rId9" Type="http://schemas.openxmlformats.org/officeDocument/2006/relationships/hyperlink" Target="https://foto.wuestenigel.com/childrens-cars-and-details-of-the-designer-of-different-colors/" TargetMode="External"/><Relationship Id="rId1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6078B2-BED6-7407-3452-E5BE16A7008A}"/>
              </a:ext>
            </a:extLst>
          </p:cNvPr>
          <p:cNvSpPr txBox="1"/>
          <p:nvPr/>
        </p:nvSpPr>
        <p:spPr>
          <a:xfrm>
            <a:off x="2213263" y="5517573"/>
            <a:ext cx="75022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Chair </a:t>
            </a:r>
            <a:r>
              <a:rPr lang="en-US" sz="1400" dirty="0"/>
              <a:t>   	                                             </a:t>
            </a:r>
            <a:r>
              <a:rPr lang="en-US" sz="1400" b="1" dirty="0"/>
              <a:t>Vice Chair        </a:t>
            </a:r>
            <a:r>
              <a:rPr lang="en-US" sz="1400" dirty="0"/>
              <a:t>	                      </a:t>
            </a:r>
            <a:r>
              <a:rPr lang="en-US" sz="1400" b="1" dirty="0"/>
              <a:t>Advisor</a:t>
            </a:r>
            <a:r>
              <a:rPr lang="en-US" sz="1400" dirty="0"/>
              <a:t>                                                                                         Karen Hunter                                          Beverly Pollard	                      Dr. Lisa Chaplin</a:t>
            </a:r>
          </a:p>
          <a:p>
            <a:r>
              <a:rPr lang="en-US" sz="1400" dirty="0" err="1">
                <a:hlinkClick r:id="rId3"/>
              </a:rPr>
              <a:t>CnY@</a:t>
            </a:r>
            <a:r>
              <a:rPr lang="en-US" sz="1400" err="1">
                <a:hlinkClick r:id="rId3"/>
              </a:rPr>
              <a:t>vaauxiliary</a:t>
            </a:r>
            <a:r>
              <a:rPr lang="en-US" sz="1400">
                <a:hlinkClick r:id="rId3"/>
              </a:rPr>
              <a:t>.org</a:t>
            </a:r>
            <a:r>
              <a:rPr lang="en-US" sz="1400"/>
              <a:t> 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E826E-97D2-38E8-6BD2-3BBA2747C982}"/>
              </a:ext>
            </a:extLst>
          </p:cNvPr>
          <p:cNvSpPr txBox="1"/>
          <p:nvPr/>
        </p:nvSpPr>
        <p:spPr>
          <a:xfrm>
            <a:off x="584200" y="3578375"/>
            <a:ext cx="10972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Children and Youth  2025-2026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“Mission Driven, Family Focused, Nurturing Youth in Our Communities”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The Children &amp; Youth Program emphasizes protecting, caring for, and supporting children and youth, particularly those of veterans’ and military families.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903F47-83BA-71BA-93F4-A415A1FD5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299" y="524098"/>
            <a:ext cx="4335711" cy="3102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AA85A6-30E3-519F-1C55-BAA493DEA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171" y="859303"/>
            <a:ext cx="755970" cy="2432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DB4523-2A16-C96D-F848-BB54A7FF5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327" y="859303"/>
            <a:ext cx="853514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5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3C71D-5E11-13CC-0C66-599895193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79" y="789374"/>
            <a:ext cx="4378684" cy="5383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1949D-FD16-ED01-D6A7-3168A834C76D}"/>
              </a:ext>
            </a:extLst>
          </p:cNvPr>
          <p:cNvSpPr txBox="1"/>
          <p:nvPr/>
        </p:nvSpPr>
        <p:spPr>
          <a:xfrm>
            <a:off x="733213" y="395747"/>
            <a:ext cx="1068535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Recognize and reward the positive actions of our children and youth, the American Legion Auxiliary has two special national awards bestowed to youth nominated by Units.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76E3C-08FB-551E-A671-4C8AE3896377}"/>
              </a:ext>
            </a:extLst>
          </p:cNvPr>
          <p:cNvSpPr txBox="1"/>
          <p:nvPr/>
        </p:nvSpPr>
        <p:spPr>
          <a:xfrm>
            <a:off x="806648" y="1812898"/>
            <a:ext cx="45747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“</a:t>
            </a:r>
            <a:r>
              <a:rPr lang="en-US" b="1" u="sng" dirty="0"/>
              <a:t>Good Deed Award</a:t>
            </a:r>
            <a:r>
              <a:rPr lang="en-US" b="1" dirty="0"/>
              <a:t>” </a:t>
            </a:r>
            <a:r>
              <a:rPr lang="en-US" dirty="0"/>
              <a:t>recognizes a youth who donates time and/or money for a worthy cause. They demonstrate leadership in community service by planning, organizing, and executing a service project.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C45E00-9170-0B9B-F9F5-BA1265BB2882}"/>
              </a:ext>
            </a:extLst>
          </p:cNvPr>
          <p:cNvSpPr txBox="1"/>
          <p:nvPr/>
        </p:nvSpPr>
        <p:spPr>
          <a:xfrm>
            <a:off x="6351444" y="1812898"/>
            <a:ext cx="48378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“</a:t>
            </a:r>
            <a:r>
              <a:rPr lang="en-US" b="1" u="sng" dirty="0"/>
              <a:t>Youth Hero Award</a:t>
            </a:r>
            <a:r>
              <a:rPr lang="en-US" b="1" dirty="0"/>
              <a:t>” </a:t>
            </a:r>
            <a:r>
              <a:rPr lang="en-US" dirty="0"/>
              <a:t>recognizes a youth who demonstrates a physical act of valor and is an inspirational role model for the organization and the community. </a:t>
            </a:r>
          </a:p>
        </p:txBody>
      </p:sp>
      <p:pic>
        <p:nvPicPr>
          <p:cNvPr id="27" name="Picture 26" descr="A group of cartoon characters standing around a word&#10;&#10;AI-generated content may be incorrect.">
            <a:extLst>
              <a:ext uri="{FF2B5EF4-FFF2-40B4-BE49-F238E27FC236}">
                <a16:creationId xmlns:a16="http://schemas.microsoft.com/office/drawing/2014/main" id="{3BD81EEB-A06B-374C-B26F-11C526787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226" t="19123" r="7935" b="21159"/>
          <a:stretch>
            <a:fillRect/>
          </a:stretch>
        </p:blipFill>
        <p:spPr>
          <a:xfrm>
            <a:off x="733214" y="3341009"/>
            <a:ext cx="2232631" cy="1096341"/>
          </a:xfrm>
          <a:prstGeom prst="rect">
            <a:avLst/>
          </a:prstGeom>
        </p:spPr>
      </p:pic>
      <p:pic>
        <p:nvPicPr>
          <p:cNvPr id="29" name="Picture 28" descr="A diagram of a business process&#10;&#10;AI-generated content may be incorrect.">
            <a:extLst>
              <a:ext uri="{FF2B5EF4-FFF2-40B4-BE49-F238E27FC236}">
                <a16:creationId xmlns:a16="http://schemas.microsoft.com/office/drawing/2014/main" id="{4B153168-6AE4-A449-F97C-C69065255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5551" t="5681" r="16167"/>
          <a:stretch>
            <a:fillRect/>
          </a:stretch>
        </p:blipFill>
        <p:spPr>
          <a:xfrm>
            <a:off x="2965846" y="3277415"/>
            <a:ext cx="2333694" cy="18132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63D1641-043D-E001-C47A-19FB6A38434A}"/>
              </a:ext>
            </a:extLst>
          </p:cNvPr>
          <p:cNvSpPr txBox="1"/>
          <p:nvPr/>
        </p:nvSpPr>
        <p:spPr>
          <a:xfrm>
            <a:off x="1407544" y="7613295"/>
            <a:ext cx="38093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ecampusontario.pressbooks.pub/businessfuncdn/chapter/leadership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32" name="Picture 31" descr="A drawing of two people's chest&#10;&#10;AI-generated content may be incorrect.">
            <a:extLst>
              <a:ext uri="{FF2B5EF4-FFF2-40B4-BE49-F238E27FC236}">
                <a16:creationId xmlns:a16="http://schemas.microsoft.com/office/drawing/2014/main" id="{F992DF46-FB6C-7D8D-9813-7301F94C6D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699" t="6990" r="51574" b="8436"/>
          <a:stretch>
            <a:fillRect/>
          </a:stretch>
        </p:blipFill>
        <p:spPr>
          <a:xfrm>
            <a:off x="7348576" y="3013227"/>
            <a:ext cx="1162871" cy="2046773"/>
          </a:xfrm>
          <a:prstGeom prst="rect">
            <a:avLst/>
          </a:prstGeom>
        </p:spPr>
      </p:pic>
      <p:pic>
        <p:nvPicPr>
          <p:cNvPr id="35" name="Picture 34" descr="A red hand in a heart&#10;&#10;AI-generated content may be incorrect.">
            <a:extLst>
              <a:ext uri="{FF2B5EF4-FFF2-40B4-BE49-F238E27FC236}">
                <a16:creationId xmlns:a16="http://schemas.microsoft.com/office/drawing/2014/main" id="{9B2AC3F9-A9BB-2FFD-0556-5845E6EF03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763381" y="2679547"/>
            <a:ext cx="1602887" cy="1602887"/>
          </a:xfrm>
          <a:prstGeom prst="rect">
            <a:avLst/>
          </a:prstGeom>
        </p:spPr>
      </p:pic>
      <p:pic>
        <p:nvPicPr>
          <p:cNvPr id="38" name="Picture 37" descr="A red and white striped object&#10;&#10;AI-generated content may be incorrect.">
            <a:extLst>
              <a:ext uri="{FF2B5EF4-FFF2-40B4-BE49-F238E27FC236}">
                <a16:creationId xmlns:a16="http://schemas.microsoft.com/office/drawing/2014/main" id="{362B3A01-6DA8-0358-ACBF-9BD85433A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819628" y="4137624"/>
            <a:ext cx="1490394" cy="85076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53243A5-7023-B11F-0355-4C2D30F32AAA}"/>
              </a:ext>
            </a:extLst>
          </p:cNvPr>
          <p:cNvSpPr txBox="1"/>
          <p:nvPr/>
        </p:nvSpPr>
        <p:spPr>
          <a:xfrm>
            <a:off x="260985" y="5023177"/>
            <a:ext cx="116700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 on the look-out for worthy candidates throughout the year!</a:t>
            </a:r>
          </a:p>
          <a:p>
            <a:pPr algn="ctr"/>
            <a:endParaRPr lang="en-US" sz="1700" b="1" dirty="0"/>
          </a:p>
          <a:p>
            <a:pPr algn="ctr"/>
            <a:r>
              <a:rPr lang="en-US" sz="1700" b="1" dirty="0"/>
              <a:t>Submit your nominations at </a:t>
            </a:r>
            <a:r>
              <a:rPr lang="en-US" sz="1700" b="1" dirty="0">
                <a:hlinkClick r:id="rId14"/>
              </a:rPr>
              <a:t>https://www.legion-aux.org/youth-hero-good-deed-awards</a:t>
            </a:r>
            <a:r>
              <a:rPr lang="en-US" sz="1700" b="1" dirty="0"/>
              <a:t> anytime throughout the year.</a:t>
            </a:r>
          </a:p>
          <a:p>
            <a:pPr algn="ctr"/>
            <a:endParaRPr lang="en-US" sz="1700" b="1" dirty="0"/>
          </a:p>
          <a:p>
            <a:pPr algn="ctr"/>
            <a:r>
              <a:rPr lang="en-US" sz="1700" b="1" dirty="0"/>
              <a:t>Please remember to send me a copy of your nominations.</a:t>
            </a:r>
          </a:p>
        </p:txBody>
      </p:sp>
    </p:spTree>
    <p:extLst>
      <p:ext uri="{BB962C8B-B14F-4D97-AF65-F5344CB8AC3E}">
        <p14:creationId xmlns:p14="http://schemas.microsoft.com/office/powerpoint/2010/main" val="230537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6ACF73-58B2-0E82-DB38-C1D285402096}"/>
              </a:ext>
            </a:extLst>
          </p:cNvPr>
          <p:cNvSpPr txBox="1"/>
          <p:nvPr/>
        </p:nvSpPr>
        <p:spPr>
          <a:xfrm>
            <a:off x="537210" y="384525"/>
            <a:ext cx="10949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Participate in Month of the Military Child in APRIL. </a:t>
            </a:r>
          </a:p>
        </p:txBody>
      </p:sp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6FAA608-C635-027E-CA4C-55D7846EC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1456" y="1571015"/>
            <a:ext cx="5228348" cy="3715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781BB3-952A-7988-E121-EC1069BCDD70}"/>
              </a:ext>
            </a:extLst>
          </p:cNvPr>
          <p:cNvSpPr txBox="1"/>
          <p:nvPr/>
        </p:nvSpPr>
        <p:spPr>
          <a:xfrm>
            <a:off x="1701686" y="1637803"/>
            <a:ext cx="3629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“Month of Military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</a:rPr>
              <a:t> Child Proclamation”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12051A-7136-CB00-7671-61B446B05F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35" r="7941"/>
          <a:stretch>
            <a:fillRect/>
          </a:stretch>
        </p:blipFill>
        <p:spPr>
          <a:xfrm>
            <a:off x="5527198" y="1436598"/>
            <a:ext cx="2990564" cy="25568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4991EA-B983-DDD5-D807-07E1FD8F2C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0093" t="29074" r="9445" b="22778"/>
          <a:stretch>
            <a:fillRect/>
          </a:stretch>
        </p:blipFill>
        <p:spPr>
          <a:xfrm>
            <a:off x="4791660" y="4117287"/>
            <a:ext cx="1955551" cy="23182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7C4440-EF9C-CEA2-2F0D-9669F7482AC5}"/>
              </a:ext>
            </a:extLst>
          </p:cNvPr>
          <p:cNvSpPr txBox="1"/>
          <p:nvPr/>
        </p:nvSpPr>
        <p:spPr>
          <a:xfrm>
            <a:off x="1713556" y="5462217"/>
            <a:ext cx="2843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on April 15th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357971-79C2-1AD9-593D-51EF5AC43673}"/>
              </a:ext>
            </a:extLst>
          </p:cNvPr>
          <p:cNvSpPr txBox="1"/>
          <p:nvPr/>
        </p:nvSpPr>
        <p:spPr>
          <a:xfrm>
            <a:off x="5349614" y="983249"/>
            <a:ext cx="476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“Military Child Table Ceremony”</a:t>
            </a:r>
          </a:p>
        </p:txBody>
      </p:sp>
      <p:pic>
        <p:nvPicPr>
          <p:cNvPr id="21" name="Picture 20" descr="A dandelion blowing seeds&#10;&#10;AI-generated content may be incorrect.">
            <a:extLst>
              <a:ext uri="{FF2B5EF4-FFF2-40B4-BE49-F238E27FC236}">
                <a16:creationId xmlns:a16="http://schemas.microsoft.com/office/drawing/2014/main" id="{059488DB-5489-B12E-1804-20F216C7C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0420" t="17529" r="23053" b="27844"/>
          <a:stretch>
            <a:fillRect/>
          </a:stretch>
        </p:blipFill>
        <p:spPr>
          <a:xfrm>
            <a:off x="8602909" y="1923586"/>
            <a:ext cx="3390704" cy="23182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C367B46-8428-9FD3-A865-6F3673F88D56}"/>
              </a:ext>
            </a:extLst>
          </p:cNvPr>
          <p:cNvSpPr txBox="1"/>
          <p:nvPr/>
        </p:nvSpPr>
        <p:spPr>
          <a:xfrm>
            <a:off x="6681043" y="4651960"/>
            <a:ext cx="443777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“Kids of Deployed are Heroes 2 Stickers”</a:t>
            </a:r>
            <a:endParaRPr lang="en-US" sz="2400" b="1" dirty="0"/>
          </a:p>
          <a:p>
            <a:pPr algn="ctr"/>
            <a:r>
              <a:rPr lang="en-US" b="1" dirty="0"/>
              <a:t>An ALA initiative honoring military children who may be experiencing separation from one or both parents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56A3ED-FA46-EB6A-4560-D52BE7D678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1350" y="2779512"/>
            <a:ext cx="2775535" cy="27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9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20808-268E-9DFE-6A56-56517B04C276}"/>
              </a:ext>
            </a:extLst>
          </p:cNvPr>
          <p:cNvSpPr txBox="1"/>
          <p:nvPr/>
        </p:nvSpPr>
        <p:spPr>
          <a:xfrm>
            <a:off x="426027" y="716973"/>
            <a:ext cx="3584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6AD580-0ED5-2B43-88A5-BAB048442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60" y="1080315"/>
            <a:ext cx="2433374" cy="2433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4D0EE-3A16-87EC-78BA-583FD42A03EC}"/>
              </a:ext>
            </a:extLst>
          </p:cNvPr>
          <p:cNvSpPr txBox="1"/>
          <p:nvPr/>
        </p:nvSpPr>
        <p:spPr>
          <a:xfrm>
            <a:off x="2493050" y="1089898"/>
            <a:ext cx="852629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The American Legion Auxiliary Children &amp; Youth Program strives “to educate members and the general public about the Child Well-Being Foundation (CWF), its mission, and to provide financial assistance to The American Legion in their efforts to award grants to youth-serving nonprofit organizations</a:t>
            </a:r>
            <a:r>
              <a:rPr lang="en-US" sz="1400" dirty="0"/>
              <a:t>.” </a:t>
            </a:r>
            <a:r>
              <a:rPr lang="en-US" sz="1400" i="1" dirty="0"/>
              <a:t>A Key Program Statement from National Children &amp; Youth Get Involved—Liaison to Child Well-Being Foundation. </a:t>
            </a:r>
          </a:p>
          <a:p>
            <a:endParaRPr lang="en-US" sz="1400" i="1" dirty="0"/>
          </a:p>
          <a:p>
            <a:r>
              <a:rPr lang="en-US" sz="1600" b="1" dirty="0"/>
              <a:t>Consider participation in the “</a:t>
            </a:r>
            <a:r>
              <a:rPr lang="en-US" sz="1600" b="1" u="sng" dirty="0"/>
              <a:t>100% per Capita Banner Program</a:t>
            </a:r>
            <a:r>
              <a:rPr lang="en-US" sz="1600" b="1" dirty="0"/>
              <a:t>”.                                                                            </a:t>
            </a:r>
          </a:p>
          <a:p>
            <a:endParaRPr lang="en-US" sz="1600" b="1" dirty="0"/>
          </a:p>
          <a:p>
            <a:r>
              <a:rPr lang="en-US" sz="1600" dirty="0"/>
              <a:t>A form can be downloaded at 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https://www.cwf-inc.org/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, printed, and mailed in with your Unit’s donation to American Legion Child Well-Being Foundation (CWF)  in Indianapolis, Indiana </a:t>
            </a:r>
            <a:r>
              <a:rPr lang="en-US" sz="1600" b="1" dirty="0"/>
              <a:t>before May 31, 2026</a:t>
            </a:r>
            <a:r>
              <a:rPr lang="en-US" sz="1600" dirty="0"/>
              <a:t>.  Upon receipt, Units making donations of at least $1.00 per member will receive a nice CWF streamer for your Unit. </a:t>
            </a:r>
          </a:p>
          <a:p>
            <a:endParaRPr lang="en-US" sz="1600" dirty="0"/>
          </a:p>
          <a:p>
            <a:r>
              <a:rPr lang="en-US" sz="1600" dirty="0"/>
              <a:t>Past National President, Trish Ward, has a goal to receive donations for the  Child Well-Being Foundation(CWF) from all Departments in 2025-2026. </a:t>
            </a:r>
          </a:p>
          <a:p>
            <a:endParaRPr lang="en-US" sz="1600" dirty="0"/>
          </a:p>
          <a:p>
            <a:r>
              <a:rPr lang="en-US" sz="2800" b="1" dirty="0">
                <a:solidFill>
                  <a:srgbClr val="C00000"/>
                </a:solidFill>
              </a:rPr>
              <a:t>Let’s help National have a “Banner Year for CWF!"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B8951-B579-9D6E-C031-9BCC72E64871}"/>
              </a:ext>
            </a:extLst>
          </p:cNvPr>
          <p:cNvSpPr txBox="1"/>
          <p:nvPr/>
        </p:nvSpPr>
        <p:spPr>
          <a:xfrm>
            <a:off x="868680" y="491490"/>
            <a:ext cx="1015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Contribute to </a:t>
            </a:r>
            <a:r>
              <a:rPr lang="en-US" sz="2800" b="1" dirty="0">
                <a:solidFill>
                  <a:srgbClr val="C00000"/>
                </a:solidFill>
              </a:rPr>
              <a:t>The Child Well-Being Foundation (CWF).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18E73-60EF-E383-CF91-C01F49BD5D01}"/>
              </a:ext>
            </a:extLst>
          </p:cNvPr>
          <p:cNvSpPr txBox="1"/>
          <p:nvPr/>
        </p:nvSpPr>
        <p:spPr>
          <a:xfrm>
            <a:off x="868680" y="5843290"/>
            <a:ext cx="1155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Please pay your “Children &amp; Youth” and “ALL” ROAR citations. </a:t>
            </a:r>
          </a:p>
        </p:txBody>
      </p:sp>
    </p:spTree>
    <p:extLst>
      <p:ext uri="{BB962C8B-B14F-4D97-AF65-F5344CB8AC3E}">
        <p14:creationId xmlns:p14="http://schemas.microsoft.com/office/powerpoint/2010/main" val="19769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D0BD20-42A6-765A-7BC5-943653008E9A}"/>
              </a:ext>
            </a:extLst>
          </p:cNvPr>
          <p:cNvSpPr txBox="1"/>
          <p:nvPr/>
        </p:nvSpPr>
        <p:spPr>
          <a:xfrm>
            <a:off x="583446" y="2552406"/>
            <a:ext cx="567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Ronald McDonald Houses serve “both” military children and non-military children as well as their families.  </a:t>
            </a:r>
          </a:p>
          <a:p>
            <a:endParaRPr lang="en-US" sz="1200" b="1" dirty="0"/>
          </a:p>
          <a:p>
            <a:r>
              <a:rPr lang="en-US" sz="1600" b="1" dirty="0"/>
              <a:t>There are</a:t>
            </a:r>
            <a:r>
              <a:rPr lang="en-US" sz="1600" b="1" u="sng" dirty="0"/>
              <a:t> 5 </a:t>
            </a:r>
            <a:r>
              <a:rPr lang="en-US" sz="1600" b="1" dirty="0"/>
              <a:t>Ronald McDonald House locations throughout the state of Virginia.  They are in Fairfax, Richmond, Charlottesville, Roanoke, and Norfolk. </a:t>
            </a:r>
          </a:p>
          <a:p>
            <a:endParaRPr lang="en-US" sz="12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Please consider donating to this worthy cause and the children of Virginia! </a:t>
            </a:r>
          </a:p>
          <a:p>
            <a:endParaRPr lang="en-US" sz="1200" dirty="0"/>
          </a:p>
          <a:p>
            <a:r>
              <a:rPr lang="en-US" sz="1600" b="1" dirty="0"/>
              <a:t>Monetary donations can be made to ALA Dept. of VA with C&amp;Y Special Project on the memo line.  </a:t>
            </a:r>
          </a:p>
          <a:p>
            <a:endParaRPr lang="en-US" sz="1200" dirty="0"/>
          </a:p>
          <a:p>
            <a:r>
              <a:rPr lang="en-US" sz="1600" b="1" dirty="0"/>
              <a:t>There are also In-Kind service projects</a:t>
            </a:r>
            <a:r>
              <a:rPr lang="en-US" sz="1600" b="1" u="sng" dirty="0"/>
              <a:t> or </a:t>
            </a:r>
            <a:r>
              <a:rPr lang="en-US" sz="1600" b="1" dirty="0"/>
              <a:t>donations your Units can do with Ronald McDonald Houses in your vicinity to make a difference for Virginia’s youth!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logo for a house&#10;&#10;AI-generated content may be incorrect.">
            <a:extLst>
              <a:ext uri="{FF2B5EF4-FFF2-40B4-BE49-F238E27FC236}">
                <a16:creationId xmlns:a16="http://schemas.microsoft.com/office/drawing/2014/main" id="{6D3CE49F-9748-15D1-E34A-1FFD08BF8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70" r="7149" b="5439"/>
          <a:stretch>
            <a:fillRect/>
          </a:stretch>
        </p:blipFill>
        <p:spPr>
          <a:xfrm>
            <a:off x="2151516" y="791556"/>
            <a:ext cx="2538459" cy="1741947"/>
          </a:xfrm>
          <a:prstGeom prst="rect">
            <a:avLst/>
          </a:prstGeom>
        </p:spPr>
      </p:pic>
      <p:pic>
        <p:nvPicPr>
          <p:cNvPr id="10" name="Picture 9" descr="A pile of pop tabs&#10;&#10;AI-generated content may be incorrect.">
            <a:extLst>
              <a:ext uri="{FF2B5EF4-FFF2-40B4-BE49-F238E27FC236}">
                <a16:creationId xmlns:a16="http://schemas.microsoft.com/office/drawing/2014/main" id="{9D018F68-DA04-1300-0C04-C7E86BCF5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94006" y="1092580"/>
            <a:ext cx="1961424" cy="1471068"/>
          </a:xfrm>
          <a:prstGeom prst="rect">
            <a:avLst/>
          </a:prstGeom>
        </p:spPr>
      </p:pic>
      <p:pic>
        <p:nvPicPr>
          <p:cNvPr id="13" name="Picture 12" descr="A hand writing a wish list&#10;&#10;AI-generated content may be incorrect.">
            <a:extLst>
              <a:ext uri="{FF2B5EF4-FFF2-40B4-BE49-F238E27FC236}">
                <a16:creationId xmlns:a16="http://schemas.microsoft.com/office/drawing/2014/main" id="{CA24DB28-B17B-4AFA-35D7-28792BDD7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46546" y="1062433"/>
            <a:ext cx="2213092" cy="1471068"/>
          </a:xfrm>
          <a:prstGeom prst="rect">
            <a:avLst/>
          </a:prstGeom>
        </p:spPr>
      </p:pic>
      <p:pic>
        <p:nvPicPr>
          <p:cNvPr id="22" name="Picture 21" descr="A group of toys on a table&#10;&#10;AI-generated content may be incorrect.">
            <a:extLst>
              <a:ext uri="{FF2B5EF4-FFF2-40B4-BE49-F238E27FC236}">
                <a16:creationId xmlns:a16="http://schemas.microsoft.com/office/drawing/2014/main" id="{D6F2F5E5-27DD-D9F5-C90B-181C942AE6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746544" y="4503067"/>
            <a:ext cx="2213094" cy="1741947"/>
          </a:xfrm>
          <a:prstGeom prst="rect">
            <a:avLst/>
          </a:prstGeom>
        </p:spPr>
      </p:pic>
      <p:pic>
        <p:nvPicPr>
          <p:cNvPr id="25" name="Picture 24" descr="A group of food items on a table&#10;&#10;AI-generated content may be incorrect.">
            <a:extLst>
              <a:ext uri="{FF2B5EF4-FFF2-40B4-BE49-F238E27FC236}">
                <a16:creationId xmlns:a16="http://schemas.microsoft.com/office/drawing/2014/main" id="{D96847E7-B7D0-B2B8-1386-53E5E3CCF9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482624" y="4503066"/>
            <a:ext cx="2213094" cy="1741947"/>
          </a:xfrm>
          <a:prstGeom prst="rect">
            <a:avLst/>
          </a:prstGeom>
        </p:spPr>
      </p:pic>
      <p:pic>
        <p:nvPicPr>
          <p:cNvPr id="28" name="Picture 27" descr="A cartoon of a person cooking&#10;&#10;AI-generated content may be incorrect.">
            <a:extLst>
              <a:ext uri="{FF2B5EF4-FFF2-40B4-BE49-F238E27FC236}">
                <a16:creationId xmlns:a16="http://schemas.microsoft.com/office/drawing/2014/main" id="{95366D89-6097-43BA-82E4-2AFD4AAC1B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853092" y="2563648"/>
            <a:ext cx="1741947" cy="1741947"/>
          </a:xfrm>
          <a:prstGeom prst="rect">
            <a:avLst/>
          </a:prstGeom>
        </p:spPr>
      </p:pic>
      <p:pic>
        <p:nvPicPr>
          <p:cNvPr id="30" name="Picture 29" descr="A stack of money and a dollar sign&#10;&#10;AI-generated content may be incorrect.">
            <a:extLst>
              <a:ext uri="{FF2B5EF4-FFF2-40B4-BE49-F238E27FC236}">
                <a16:creationId xmlns:a16="http://schemas.microsoft.com/office/drawing/2014/main" id="{195B2EC1-F0CF-1B33-20F3-70D420FB57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16969" t="5578" r="6614"/>
          <a:stretch>
            <a:fillRect/>
          </a:stretch>
        </p:blipFill>
        <p:spPr>
          <a:xfrm>
            <a:off x="5992701" y="2576314"/>
            <a:ext cx="1869507" cy="168556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86ABF2E-C1B8-08D8-8169-C2DFDB30684B}"/>
              </a:ext>
            </a:extLst>
          </p:cNvPr>
          <p:cNvSpPr txBox="1"/>
          <p:nvPr/>
        </p:nvSpPr>
        <p:spPr>
          <a:xfrm>
            <a:off x="439641" y="357118"/>
            <a:ext cx="887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Our Children &amp; Youth Special Project for 2025-2026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58D0C-0E82-9A89-DABD-BF58719BA9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16123" t="20095" b="16614"/>
          <a:stretch>
            <a:fillRect/>
          </a:stretch>
        </p:blipFill>
        <p:spPr>
          <a:xfrm>
            <a:off x="9482624" y="2856127"/>
            <a:ext cx="2403190" cy="136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0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586</Words>
  <Application>Microsoft Office PowerPoint</Application>
  <PresentationFormat>Widescreen</PresentationFormat>
  <Paragraphs>54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Hunter</dc:creator>
  <cp:lastModifiedBy>Lisa Chaplin</cp:lastModifiedBy>
  <cp:revision>40</cp:revision>
  <dcterms:created xsi:type="dcterms:W3CDTF">2025-10-01T23:38:36Z</dcterms:created>
  <dcterms:modified xsi:type="dcterms:W3CDTF">2026-03-18T14:56:06Z</dcterms:modified>
</cp:coreProperties>
</file>