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1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D6993B8-EA15-16EF-531B-E66BA42101A6}" name="Krystle Bransky" initials="KB" userId="3f5338ee0a5bc78d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6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111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8/10/relationships/authors" Target="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0945B-A763-7DDA-0F8B-6BDCEF8D3E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E019C67-37C1-1895-9039-50ABC8A269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F46D5-86AA-B6F7-5EF9-928760435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C61F6A-A8C2-B206-CBB9-0C5719861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F0D62-094C-8A84-EDBA-0C9E6A9136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9568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916AA-C638-0BDD-0A6A-75319A7E61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D3FFBA-8C64-10FD-DD05-79DFD598C0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DFD11-7BBE-1156-CFFF-36400CD1A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62CD34-BD10-8C2A-BD71-D819D7CF80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4A7D4-792D-6213-E145-A9048F5D4F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9797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CBBB07-9F5E-76E9-DCC3-4BAC93106C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A0856F-A73A-FFD8-2752-2839B0CCC1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7BED2-A014-25E8-6C99-E69F9200C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E5264A-B9AD-7659-CE7D-318C658FB0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89DF81-BF77-86D8-10CD-51E0CB52E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034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47D7B-E8CD-C946-D01A-1C74F19501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3A4CC0-3945-57B3-FCC7-1780BC2518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634B62-36D2-E87F-A0E4-1DB9E1C783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351A3-6D67-1841-5C84-009F28A5A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54D3FE-63CE-6263-FB58-E663B152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4220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B0CAD-BFBB-4C4C-BFF8-98484A00AF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147698-DD0F-366B-1019-69FB52FE12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A42FDF-D4B3-3C49-333F-7C631165D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E904E-95DC-7CE2-B861-A8731712C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C972C-8FA2-CA8B-A2A2-1AE8F304B9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2913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373C2-E243-BD5B-71EE-1F9CC14DE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A0215F-A49F-80CB-C1FB-1DB672DCA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7265A36-DBAF-8BCA-97FA-352B5933A7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51469D-48A0-711F-2728-EC6F35A3E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CBF37-DA17-874C-E622-5E79E793D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EBC35D-5BA5-FBBE-B0D0-DF560BA65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806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A9B0DE-2E1E-A184-282B-C2A4756F3B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BC8EE3-95D9-B331-CFD0-01387FEDC7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45FD99-513A-527A-FD3B-115498A768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E593FFB-DF3A-5BE8-CE08-2E720DE98AB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251CEB-822E-DE5C-CB4A-2D5FF6E5A66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8715B3D-B1C8-56A2-B8E0-0480FFAAD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BA494E-5AA8-28E5-F826-2E8E64A7C1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2FD2B9-320E-63D1-0DF1-7692F13364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410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3C047-3A5A-EB22-D0CA-7E58499396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BAF1709-09BD-1FCA-6533-69CD368B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3E19F73-DF9E-B09B-FBA6-358E20A51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34D470-1D8E-4B6E-9A10-FD89E082D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25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AD60662-4868-4BD7-D3C4-5B1C20783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C5F372E-D6C9-6856-A608-2479F08CA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060CB4-F0BA-1CDA-6810-F5D3980B23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63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92EAC8-EC86-5C04-2457-9FCE16571C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3E636-97A5-0B0F-7880-2A6C0A770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E4B8E-01B7-AAC4-D340-8BCF67E8AA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411D3-B9B8-D611-2788-7AF9EE886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13F245-4724-9726-935B-B9C33CCC1F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B3BC81-4AD6-3902-4A85-225C7D8E4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923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A87A65-0546-8C84-A4F0-5B11F8212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8A424F-8A67-9779-D14D-1705C20457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CD91E8-4012-1FF7-4991-F334B1D51C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560804-E4A5-10A4-4C09-3DAA69FF66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79E0FE8-1CB3-0ED8-3906-C8D7FD9143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DF190E-7E0A-59D2-51BC-9039167667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9622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7334BD3-485C-500C-5AF0-358E2A7D79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998D2-60E9-2160-3D78-AD6234AF95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7C8CDF-5668-2426-DA1D-A5FC9C764F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05B866-6777-4915-B248-7C93F963C571}" type="datetimeFigureOut">
              <a:rPr lang="en-US" smtClean="0"/>
              <a:t>2/18/2026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09D2A2-DC1E-6D22-14DD-442A9B4C16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E8668A-63DB-BC07-F479-D549613477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EA27EA-AA30-49F6-BFC3-B2B8F667EF70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9981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ngall.com/scholarship-png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valegion.org/programs/scholarships/lucien-butler-scholarship/" TargetMode="External"/><Relationship Id="rId7" Type="http://schemas.openxmlformats.org/officeDocument/2006/relationships/hyperlink" Target="https://www.pngall.com/scholarship-png/" TargetMode="External"/><Relationship Id="rId2" Type="http://schemas.openxmlformats.org/officeDocument/2006/relationships/hyperlink" Target="https://member.legion-aux.org/scholarships" TargetMode="Externa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hyperlink" Target="https://www.volunteer.va.gov/ParkeScholarship.asp" TargetMode="External"/><Relationship Id="rId4" Type="http://schemas.openxmlformats.org/officeDocument/2006/relationships/hyperlink" Target="https://www.legion.org/scholarships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egion-aux.org/Member/Committees/Education" TargetMode="External"/><Relationship Id="rId2" Type="http://schemas.openxmlformats.org/officeDocument/2006/relationships/hyperlink" Target="https://www.doe.virginia.gov/Home/Components/News/News/504/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votervoice.net/AmericanLegion/home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freepngimg.com/png/78631-school-painted-light-vector-bulb-logo-educatio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6ACE2278-984E-07FA-9A15-C5323A7F50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4969" y="204308"/>
            <a:ext cx="11190296" cy="2840414"/>
          </a:xfrm>
        </p:spPr>
        <p:txBody>
          <a:bodyPr>
            <a:normAutofit/>
          </a:bodyPr>
          <a:lstStyle/>
          <a:p>
            <a:pPr algn="ctr"/>
            <a:br>
              <a:rPr lang="en-US" dirty="0"/>
            </a:br>
            <a:br>
              <a:rPr lang="en-US" sz="4900" b="1" dirty="0">
                <a:latin typeface="+mn-lt"/>
              </a:rPr>
            </a:br>
            <a:br>
              <a:rPr lang="en-US" dirty="0"/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1E653FE-B228-1459-D63B-3CC3950672B5}"/>
              </a:ext>
            </a:extLst>
          </p:cNvPr>
          <p:cNvSpPr txBox="1"/>
          <p:nvPr/>
        </p:nvSpPr>
        <p:spPr>
          <a:xfrm>
            <a:off x="1046703" y="1624515"/>
            <a:ext cx="10098593" cy="47654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ctr">
              <a:lnSpc>
                <a:spcPts val="1500"/>
              </a:lnSpc>
              <a:spcBef>
                <a:spcPts val="750"/>
              </a:spcBef>
              <a:spcAft>
                <a:spcPts val="800"/>
              </a:spcAft>
            </a:pPr>
            <a:r>
              <a:rPr lang="en-US" sz="2400" b="1" kern="0" dirty="0">
                <a:latin typeface="Arial" panose="020B0604020202020204" pitchFamily="34" charset="0"/>
                <a:ea typeface="Calibri" panose="020F0502020204030204" pitchFamily="34" charset="0"/>
              </a:rPr>
              <a:t>BE THE ONE</a:t>
            </a:r>
          </a:p>
          <a:p>
            <a:pPr algn="ctr">
              <a:lnSpc>
                <a:spcPts val="1500"/>
              </a:lnSpc>
              <a:spcBef>
                <a:spcPts val="750"/>
              </a:spcBef>
              <a:spcAft>
                <a:spcPts val="800"/>
              </a:spcAft>
            </a:pPr>
            <a:r>
              <a:rPr lang="en-US" sz="2400" b="1" kern="0" dirty="0">
                <a:latin typeface="Arial" panose="020B0604020202020204" pitchFamily="34" charset="0"/>
                <a:ea typeface="Calibri" panose="020F0502020204030204" pitchFamily="34" charset="0"/>
              </a:rPr>
              <a:t>Serving Our Veterans, Military, and Their Families</a:t>
            </a:r>
            <a:endParaRPr lang="en-US" dirty="0"/>
          </a:p>
          <a:p>
            <a:endParaRPr lang="en-US" dirty="0"/>
          </a:p>
          <a:p>
            <a:r>
              <a:rPr lang="en-US" b="1" dirty="0"/>
              <a:t>The Purpose of the Education Committee is to promote quality education for children—especially for military children—and adults.</a:t>
            </a:r>
          </a:p>
          <a:p>
            <a:endParaRPr lang="en-US" dirty="0"/>
          </a:p>
          <a:p>
            <a:r>
              <a:rPr lang="en-US" b="1" dirty="0"/>
              <a:t>Key Program Statement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Promote quality education for children, especially for military children, and adults.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Encourage schools to invite veterans to speak in their classrooms.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Provide scholarships for students who desire a college education.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legislation that establishes new scholarship opportunities.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the Education program and scholarship opportunities of The American Legion Family.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itle 5">
            <a:extLst>
              <a:ext uri="{FF2B5EF4-FFF2-40B4-BE49-F238E27FC236}">
                <a16:creationId xmlns:a16="http://schemas.microsoft.com/office/drawing/2014/main" id="{14098FD2-67A8-7140-2BC0-D56289902CAA}"/>
              </a:ext>
            </a:extLst>
          </p:cNvPr>
          <p:cNvSpPr txBox="1">
            <a:spLocks/>
          </p:cNvSpPr>
          <p:nvPr/>
        </p:nvSpPr>
        <p:spPr>
          <a:xfrm>
            <a:off x="-3335346" y="-1561233"/>
            <a:ext cx="10781881" cy="24956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br>
              <a:rPr lang="en-US" dirty="0"/>
            </a:br>
            <a:br>
              <a:rPr lang="en-US" sz="4900" b="1" dirty="0">
                <a:latin typeface="+mn-lt"/>
              </a:rPr>
            </a:br>
            <a:br>
              <a:rPr lang="en-US" dirty="0"/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2" name="Picture 1" descr="A blue star with yellow border&#10;&#10;Description automatically generated">
            <a:extLst>
              <a:ext uri="{FF2B5EF4-FFF2-40B4-BE49-F238E27FC236}">
                <a16:creationId xmlns:a16="http://schemas.microsoft.com/office/drawing/2014/main" id="{BBD1D8B8-5B8F-7BC1-F1D6-9F5AFE0E76F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7099" y="248116"/>
            <a:ext cx="1277800" cy="1332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2224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489766BF-80E2-5E2E-9856-D377A17343F8}"/>
              </a:ext>
            </a:extLst>
          </p:cNvPr>
          <p:cNvSpPr txBox="1"/>
          <p:nvPr/>
        </p:nvSpPr>
        <p:spPr>
          <a:xfrm>
            <a:off x="574431" y="117693"/>
            <a:ext cx="10619433" cy="16466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b="1" dirty="0"/>
          </a:p>
          <a:p>
            <a:pPr algn="ctr"/>
            <a:r>
              <a:rPr lang="en-US" sz="4800" b="1" u="sng" dirty="0"/>
              <a:t>Scholarships</a:t>
            </a:r>
            <a:endParaRPr lang="en-US" sz="1400" b="1" dirty="0"/>
          </a:p>
          <a:p>
            <a:endParaRPr lang="en-US" sz="800" b="1" dirty="0"/>
          </a:p>
          <a:p>
            <a:endParaRPr lang="en-US" sz="1300" b="1" kern="0" dirty="0"/>
          </a:p>
          <a:p>
            <a:endParaRPr lang="en-US" b="1" dirty="0"/>
          </a:p>
        </p:txBody>
      </p:sp>
      <p:pic>
        <p:nvPicPr>
          <p:cNvPr id="24" name="Picture 23" descr="A graduation cap and diploma on top of a book&#10;&#10;Description automatically generated">
            <a:extLst>
              <a:ext uri="{FF2B5EF4-FFF2-40B4-BE49-F238E27FC236}">
                <a16:creationId xmlns:a16="http://schemas.microsoft.com/office/drawing/2014/main" id="{25316362-FD99-AA2E-B79B-AFC67895F7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9847808" y="395343"/>
            <a:ext cx="2031780" cy="2031780"/>
          </a:xfrm>
          <a:prstGeom prst="rect">
            <a:avLst/>
          </a:prstGeom>
        </p:spPr>
      </p:pic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899BCDF8-DF61-B3B9-E95A-B8675EEDF531}"/>
              </a:ext>
            </a:extLst>
          </p:cNvPr>
          <p:cNvSpPr txBox="1">
            <a:spLocks/>
          </p:cNvSpPr>
          <p:nvPr/>
        </p:nvSpPr>
        <p:spPr>
          <a:xfrm>
            <a:off x="574431" y="1411233"/>
            <a:ext cx="8386686" cy="1168112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3100" b="1" dirty="0"/>
              <a:t>The Department of Virginia sponsors </a:t>
            </a:r>
            <a:r>
              <a:rPr lang="en-US" sz="3100" b="1" u="sng" dirty="0"/>
              <a:t> 3  </a:t>
            </a:r>
            <a:r>
              <a:rPr lang="en-US" sz="3100" b="1" dirty="0"/>
              <a:t>scholarships.                                                                 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100" b="1" dirty="0"/>
              <a:t>                  </a:t>
            </a:r>
            <a:r>
              <a:rPr lang="en-US" sz="3100" b="1" dirty="0">
                <a:solidFill>
                  <a:schemeClr val="accent2">
                    <a:lumMod val="75000"/>
                  </a:schemeClr>
                </a:solidFill>
              </a:rPr>
              <a:t>Dr. Kate Waller Barrett Scholarship              	                                   </a:t>
            </a: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3100" b="1" dirty="0">
                <a:solidFill>
                  <a:schemeClr val="accent2">
                    <a:lumMod val="75000"/>
                  </a:schemeClr>
                </a:solidFill>
              </a:rPr>
              <a:t>                Veterans Scholarship      Medical Scholarship              </a:t>
            </a:r>
            <a:r>
              <a:rPr lang="en-US" dirty="0"/>
              <a:t>	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B5619C-BD99-A67F-DF7D-19E68A3763E5}"/>
              </a:ext>
            </a:extLst>
          </p:cNvPr>
          <p:cNvSpPr txBox="1">
            <a:spLocks/>
          </p:cNvSpPr>
          <p:nvPr/>
        </p:nvSpPr>
        <p:spPr>
          <a:xfrm>
            <a:off x="914400" y="2923521"/>
            <a:ext cx="5181600" cy="235201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/>
              <a:t>Did You Know the “Veterans Scholarship” is </a:t>
            </a:r>
            <a:r>
              <a:rPr lang="en-US" sz="2000" b="1" dirty="0"/>
              <a:t>100% </a:t>
            </a:r>
            <a:r>
              <a:rPr lang="en-US" sz="2000" dirty="0"/>
              <a:t>Donation Funded?</a:t>
            </a:r>
          </a:p>
          <a:p>
            <a:r>
              <a:rPr lang="en-US" sz="2000" dirty="0"/>
              <a:t>Did You Know the “Medical Scholarship” is </a:t>
            </a:r>
            <a:r>
              <a:rPr lang="en-US" sz="2000" b="1" dirty="0"/>
              <a:t>100% </a:t>
            </a:r>
            <a:r>
              <a:rPr lang="en-US" sz="2000" dirty="0"/>
              <a:t>Donation Funded?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0F5ACF6-09C0-9384-3C57-17B3CF4B45E4}"/>
              </a:ext>
            </a:extLst>
          </p:cNvPr>
          <p:cNvSpPr txBox="1">
            <a:spLocks/>
          </p:cNvSpPr>
          <p:nvPr/>
        </p:nvSpPr>
        <p:spPr>
          <a:xfrm>
            <a:off x="6592426" y="2923521"/>
            <a:ext cx="5181600" cy="235201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000" b="1" dirty="0"/>
              <a:t>Please consider donating as a Unit &amp;/or Individual to support the two Department of Virginia Scholarship Funds that are 100% Donation Funded </a:t>
            </a:r>
            <a:r>
              <a:rPr lang="en-US" sz="2000" b="1" dirty="0">
                <a:solidFill>
                  <a:srgbClr val="00B050"/>
                </a:solidFill>
              </a:rPr>
              <a:t>by May 1, 2026</a:t>
            </a:r>
            <a:r>
              <a:rPr lang="en-US" sz="2000" b="1" dirty="0"/>
              <a:t>.</a:t>
            </a:r>
          </a:p>
          <a:p>
            <a:r>
              <a:rPr lang="en-US" sz="2000" b="1" dirty="0"/>
              <a:t>Donations go to ALA Dept. of Virginia with the Scholarship Fund(s) identified on the memo line.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129FEC-CF07-5CA0-C952-10B3B4DB5388}"/>
              </a:ext>
            </a:extLst>
          </p:cNvPr>
          <p:cNvSpPr txBox="1"/>
          <p:nvPr/>
        </p:nvSpPr>
        <p:spPr>
          <a:xfrm>
            <a:off x="473392" y="6047356"/>
            <a:ext cx="1115568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>
                    <a:lumMod val="75000"/>
                  </a:schemeClr>
                </a:solidFill>
              </a:rPr>
              <a:t>Thank you for your support of EDUCATION in the Department of Virginia!</a:t>
            </a:r>
          </a:p>
        </p:txBody>
      </p:sp>
    </p:spTree>
    <p:extLst>
      <p:ext uri="{BB962C8B-B14F-4D97-AF65-F5344CB8AC3E}">
        <p14:creationId xmlns:p14="http://schemas.microsoft.com/office/powerpoint/2010/main" val="2548308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758D56-EF96-55D6-03EF-35D65E7EAD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EEF24ED4-4718-7FE0-62B9-DA9F4CF85886}"/>
              </a:ext>
            </a:extLst>
          </p:cNvPr>
          <p:cNvSpPr txBox="1"/>
          <p:nvPr/>
        </p:nvSpPr>
        <p:spPr>
          <a:xfrm>
            <a:off x="574431" y="117693"/>
            <a:ext cx="10619433" cy="58631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400" b="1" dirty="0"/>
          </a:p>
          <a:p>
            <a:pPr algn="ctr"/>
            <a:r>
              <a:rPr lang="en-US" sz="4800" b="1" u="sng" dirty="0"/>
              <a:t>Scholarships</a:t>
            </a:r>
            <a:endParaRPr lang="en-US" sz="1400" b="1" dirty="0"/>
          </a:p>
          <a:p>
            <a:endParaRPr lang="en-US" sz="800" b="1" dirty="0"/>
          </a:p>
          <a:p>
            <a:r>
              <a:rPr lang="en-US" b="1" dirty="0"/>
              <a:t>Promote the ALA Department of Virginia scholarships.</a:t>
            </a:r>
          </a:p>
          <a:p>
            <a:r>
              <a:rPr lang="en-US" sz="1400" dirty="0">
                <a:effectLst/>
                <a:ea typeface="Calibri" panose="020F0502020204030204" pitchFamily="34" charset="0"/>
              </a:rPr>
              <a:t>             </a:t>
            </a:r>
            <a:r>
              <a:rPr lang="en-US" sz="1300" b="1" dirty="0">
                <a:effectLst/>
                <a:ea typeface="Calibri" panose="020F0502020204030204" pitchFamily="34" charset="0"/>
              </a:rPr>
              <a:t>Dr. Kate Waller Barrett Scholarship - $500</a:t>
            </a:r>
            <a:r>
              <a:rPr lang="en-US" sz="1300" b="1" dirty="0">
                <a:ea typeface="Calibri" panose="020F0502020204030204" pitchFamily="34" charset="0"/>
              </a:rPr>
              <a:t> </a:t>
            </a:r>
            <a:r>
              <a:rPr lang="en-US" sz="1300" b="1" dirty="0">
                <a:effectLst/>
                <a:ea typeface="Calibri" panose="020F0502020204030204" pitchFamily="34" charset="0"/>
              </a:rPr>
              <a:t>(Due to Unit by March 1 and Dept Chair by March 15)</a:t>
            </a:r>
            <a:endParaRPr lang="en-US" sz="1050" b="1" kern="0" dirty="0"/>
          </a:p>
          <a:p>
            <a:endParaRPr lang="en-US" sz="1300" b="1" kern="0" dirty="0"/>
          </a:p>
          <a:p>
            <a:r>
              <a:rPr lang="en-US" b="1" kern="0" dirty="0"/>
              <a:t>Promote ALA National Scholarships. </a:t>
            </a:r>
          </a:p>
          <a:p>
            <a:r>
              <a:rPr lang="en-US" sz="1300" b="1" kern="0" dirty="0"/>
              <a:t>           </a:t>
            </a:r>
            <a:r>
              <a:rPr lang="en-US" sz="1300" u="sng" kern="0" dirty="0">
                <a:solidFill>
                  <a:srgbClr val="0563C1"/>
                </a:solidFill>
                <a:ea typeface="Calibri" panose="020F0502020204030204" pitchFamily="34" charset="0"/>
                <a:hlinkClick r:id="rId2"/>
              </a:rPr>
              <a:t>https://member.legion-aux.org/scholarships</a:t>
            </a:r>
            <a:r>
              <a:rPr lang="en-US" sz="1300" kern="0" dirty="0">
                <a:solidFill>
                  <a:srgbClr val="0563C1"/>
                </a:solidFill>
                <a:ea typeface="Calibri" panose="020F0502020204030204" pitchFamily="34" charset="0"/>
              </a:rPr>
              <a:t>   </a:t>
            </a:r>
            <a:r>
              <a:rPr lang="en-US" sz="1300" b="1" kern="0" dirty="0"/>
              <a:t>(Due to National online by March 1)</a:t>
            </a:r>
          </a:p>
          <a:p>
            <a:r>
              <a:rPr lang="en-US" sz="1300" b="1" kern="0" dirty="0">
                <a:solidFill>
                  <a:srgbClr val="FF0000"/>
                </a:solidFill>
              </a:rPr>
              <a:t>           </a:t>
            </a:r>
            <a:r>
              <a:rPr lang="en-US" sz="1300" b="1" kern="0" dirty="0"/>
              <a:t>Children of Warriors National Presidents’ Scholarship </a:t>
            </a:r>
          </a:p>
          <a:p>
            <a:r>
              <a:rPr lang="en-US" sz="1300" b="1" kern="0" dirty="0"/>
              <a:t>           ALA Spirit of Youth Scholarship </a:t>
            </a:r>
          </a:p>
          <a:p>
            <a:r>
              <a:rPr lang="en-US" sz="1300" b="1" kern="0" dirty="0"/>
              <a:t>           Non-Traditional Student Scholarship</a:t>
            </a:r>
          </a:p>
          <a:p>
            <a:r>
              <a:rPr lang="en-US" sz="1300" b="1" kern="0" dirty="0"/>
              <a:t>           Junior Member Loyalty Scholarship            </a:t>
            </a:r>
            <a:endParaRPr lang="en-US" sz="800" b="1" dirty="0"/>
          </a:p>
          <a:p>
            <a:endParaRPr lang="en-US" sz="1300" b="1" kern="0" dirty="0"/>
          </a:p>
          <a:p>
            <a:r>
              <a:rPr lang="en-US" b="1" kern="0" dirty="0"/>
              <a:t>Promote TAL Department of Virginia scholarship. </a:t>
            </a:r>
          </a:p>
          <a:p>
            <a:r>
              <a:rPr lang="en-US" sz="1300" b="1" kern="0" dirty="0"/>
              <a:t>         Lucian Butler American Legion Scholarship (Due by March 1)--</a:t>
            </a:r>
            <a:r>
              <a:rPr lang="en-US" sz="1300" u="sng" kern="0" dirty="0">
                <a:solidFill>
                  <a:srgbClr val="0563C1"/>
                </a:solidFill>
                <a:effectLst/>
                <a:ea typeface="Calibri" panose="020F0502020204030204" pitchFamily="34" charset="0"/>
                <a:hlinkClick r:id="rId3"/>
              </a:rPr>
              <a:t>https://valegion.org/programs/scholarships/lucien-butler-scholarship/</a:t>
            </a:r>
            <a:endParaRPr lang="en-US" sz="1300" b="1" kern="0" dirty="0"/>
          </a:p>
          <a:p>
            <a:endParaRPr lang="en-US" sz="800" u="sng" kern="0" dirty="0">
              <a:solidFill>
                <a:srgbClr val="0563C1"/>
              </a:solidFill>
              <a:ea typeface="Calibri" panose="020F0502020204030204" pitchFamily="34" charset="0"/>
            </a:endParaRPr>
          </a:p>
          <a:p>
            <a:r>
              <a:rPr lang="en-US" b="1" kern="0" dirty="0">
                <a:ea typeface="Calibri" panose="020F0502020204030204" pitchFamily="34" charset="0"/>
              </a:rPr>
              <a:t>Promote American Legion National Scholarships.  </a:t>
            </a:r>
            <a:r>
              <a:rPr lang="en-US" sz="1300" u="sng" kern="0" dirty="0">
                <a:solidFill>
                  <a:srgbClr val="0563C1"/>
                </a:solidFill>
                <a:effectLst/>
                <a:ea typeface="Calibri" panose="020F0502020204030204" pitchFamily="34" charset="0"/>
                <a:hlinkClick r:id="rId4"/>
              </a:rPr>
              <a:t>https://www.legion.org/scholarships</a:t>
            </a:r>
            <a:endParaRPr lang="en-US" sz="1300" b="1" u="sng" kern="0" dirty="0">
              <a:solidFill>
                <a:srgbClr val="0563C1"/>
              </a:solidFill>
              <a:ea typeface="Calibri" panose="020F0502020204030204" pitchFamily="34" charset="0"/>
            </a:endParaRPr>
          </a:p>
          <a:p>
            <a:r>
              <a:rPr lang="en-US" sz="1400" b="1" kern="0" dirty="0">
                <a:solidFill>
                  <a:srgbClr val="0563C1"/>
                </a:solidFill>
                <a:ea typeface="Calibri" panose="020F0502020204030204" pitchFamily="34" charset="0"/>
              </a:rPr>
              <a:t>     </a:t>
            </a:r>
            <a:r>
              <a:rPr lang="en-US" sz="1300" b="1" kern="0" dirty="0">
                <a:effectLst/>
                <a:ea typeface="Calibri" panose="020F0502020204030204" pitchFamily="34" charset="0"/>
              </a:rPr>
              <a:t>The American Legion Legacy Scholarship (Online from Jan. 1-Apr. 1)      </a:t>
            </a:r>
            <a:r>
              <a:rPr lang="en-US" sz="1300" b="1" kern="0" dirty="0">
                <a:ea typeface="Calibri" panose="020F0502020204030204" pitchFamily="34" charset="0"/>
              </a:rPr>
              <a:t>The American Legion Baseball Scholarship (No later than July 15 to Dept.)</a:t>
            </a:r>
          </a:p>
          <a:p>
            <a:r>
              <a:rPr lang="en-US" sz="1300" b="1" kern="0" dirty="0">
                <a:effectLst/>
                <a:ea typeface="Calibri" panose="020F0502020204030204" pitchFamily="34" charset="0"/>
              </a:rPr>
              <a:t>     The American Legion Shooting Sports Scholarship                                       </a:t>
            </a:r>
            <a:r>
              <a:rPr lang="en-US" sz="1300" b="1" kern="0" dirty="0">
                <a:ea typeface="Calibri" panose="020F0502020204030204" pitchFamily="34" charset="0"/>
              </a:rPr>
              <a:t>Eagle Scout of the Year Scholarship (November 1-March 1 to Dept.)</a:t>
            </a:r>
            <a:endParaRPr lang="en-US" sz="1300" b="1" kern="0" dirty="0">
              <a:effectLst/>
              <a:ea typeface="Calibri" panose="020F0502020204030204" pitchFamily="34" charset="0"/>
            </a:endParaRPr>
          </a:p>
          <a:p>
            <a:r>
              <a:rPr lang="en-US" sz="1300" b="1" kern="0" dirty="0">
                <a:effectLst/>
                <a:ea typeface="Calibri" panose="020F0502020204030204" pitchFamily="34" charset="0"/>
              </a:rPr>
              <a:t>     The American Legion Oratorical Contest Scholarship                                   </a:t>
            </a:r>
            <a:r>
              <a:rPr lang="en-US" sz="1300" b="1" kern="0" dirty="0">
                <a:ea typeface="Calibri" panose="020F0502020204030204" pitchFamily="34" charset="0"/>
              </a:rPr>
              <a:t>ANAVICUS Scholarships (Army, Navy, &amp; Air Force Veterans in Canada &amp; U.S.) </a:t>
            </a:r>
          </a:p>
          <a:p>
            <a:r>
              <a:rPr lang="en-US" sz="1300" b="1" kern="0" dirty="0">
                <a:effectLst/>
                <a:ea typeface="Calibri" panose="020F0502020204030204" pitchFamily="34" charset="0"/>
              </a:rPr>
              <a:t>     The American Legion Samsung Boys and Girls State Scholarship (Prior to Day 1 of ALA VA Girls’ State)</a:t>
            </a:r>
          </a:p>
          <a:p>
            <a:r>
              <a:rPr lang="en-US" sz="1300" b="1" kern="0" dirty="0">
                <a:effectLst/>
                <a:ea typeface="Calibri" panose="020F0502020204030204" pitchFamily="34" charset="0"/>
              </a:rPr>
              <a:t>     </a:t>
            </a:r>
          </a:p>
          <a:p>
            <a:r>
              <a:rPr lang="en-US" sz="1300" b="1" kern="0" dirty="0">
                <a:ea typeface="Calibri" panose="020F0502020204030204" pitchFamily="34" charset="0"/>
              </a:rPr>
              <a:t>      </a:t>
            </a:r>
            <a:r>
              <a:rPr lang="en-US" sz="1300" b="1" kern="0" dirty="0">
                <a:effectLst/>
                <a:ea typeface="Calibri" panose="020F0502020204030204" pitchFamily="34" charset="0"/>
              </a:rPr>
              <a:t>VAVS (Veterans Affairs Volunteer Services) Scholarship—James H. Parke Memorial Scholarship--</a:t>
            </a:r>
            <a:r>
              <a:rPr lang="en-US" sz="1300" u="sng" kern="0" dirty="0">
                <a:solidFill>
                  <a:srgbClr val="0563C1"/>
                </a:solidFill>
                <a:effectLst/>
                <a:ea typeface="Calibri" panose="020F0502020204030204" pitchFamily="34" charset="0"/>
                <a:hlinkClick r:id="rId5"/>
              </a:rPr>
              <a:t>https://www.volunteer.va.gov/ParkeScholarship.asp</a:t>
            </a:r>
            <a:endParaRPr lang="en-US" sz="1300" b="1" kern="0" dirty="0">
              <a:effectLst/>
              <a:ea typeface="Calibri" panose="020F0502020204030204" pitchFamily="34" charset="0"/>
            </a:endParaRPr>
          </a:p>
          <a:p>
            <a:endParaRPr lang="en-US" b="1" dirty="0"/>
          </a:p>
        </p:txBody>
      </p:sp>
      <p:pic>
        <p:nvPicPr>
          <p:cNvPr id="2" name="Picture 1" descr="A graduation cap and diploma&#10;&#10;Description automatically generated">
            <a:extLst>
              <a:ext uri="{FF2B5EF4-FFF2-40B4-BE49-F238E27FC236}">
                <a16:creationId xmlns:a16="http://schemas.microsoft.com/office/drawing/2014/main" id="{A3317DA3-4C0A-0F46-CFEE-EF8154B75C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8213033" y="501753"/>
            <a:ext cx="2684100" cy="2547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3887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78E66227-209E-7BFA-D60B-4DEC51F8FC5D}"/>
              </a:ext>
            </a:extLst>
          </p:cNvPr>
          <p:cNvSpPr txBox="1"/>
          <p:nvPr/>
        </p:nvSpPr>
        <p:spPr>
          <a:xfrm>
            <a:off x="522514" y="352326"/>
            <a:ext cx="11053187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u="sng" dirty="0">
                <a:solidFill>
                  <a:schemeClr val="accent2">
                    <a:lumMod val="50000"/>
                  </a:schemeClr>
                </a:solidFill>
              </a:rPr>
              <a:t>SPRING FOCUS</a:t>
            </a:r>
          </a:p>
          <a:p>
            <a:endParaRPr lang="en-US" b="1" dirty="0"/>
          </a:p>
          <a:p>
            <a:r>
              <a:rPr lang="en-US" b="1" dirty="0"/>
              <a:t>Promote Quality Education for children, especially for military children, and adults.</a:t>
            </a:r>
          </a:p>
          <a:p>
            <a:r>
              <a:rPr lang="en-US" sz="1600" b="1" dirty="0">
                <a:solidFill>
                  <a:srgbClr val="FF0000"/>
                </a:solidFill>
              </a:rPr>
              <a:t>Give 10 to Education</a:t>
            </a:r>
            <a:r>
              <a:rPr lang="en-US" sz="1600" dirty="0"/>
              <a:t>—Collect</a:t>
            </a:r>
            <a:r>
              <a:rPr lang="en-US" sz="1600" dirty="0">
                <a:solidFill>
                  <a:srgbClr val="00B0F0"/>
                </a:solidFill>
              </a:rPr>
              <a:t> </a:t>
            </a:r>
            <a:r>
              <a:rPr lang="en-US" sz="1600" dirty="0"/>
              <a:t>classroom needed items in multiples of 10. This can be done all year.</a:t>
            </a:r>
          </a:p>
          <a:p>
            <a:r>
              <a:rPr lang="en-US" sz="1600" dirty="0"/>
              <a:t>Encourage schools to participate in </a:t>
            </a:r>
            <a:r>
              <a:rPr lang="en-US" sz="1600" b="1" dirty="0">
                <a:solidFill>
                  <a:srgbClr val="7030A0"/>
                </a:solidFill>
              </a:rPr>
              <a:t>The Month of the Military Child (April 2026) </a:t>
            </a:r>
            <a:r>
              <a:rPr lang="en-US" sz="1600" dirty="0"/>
              <a:t>and </a:t>
            </a:r>
          </a:p>
          <a:p>
            <a:r>
              <a:rPr lang="en-US" sz="1600" b="1" dirty="0">
                <a:solidFill>
                  <a:srgbClr val="7030A0"/>
                </a:solidFill>
              </a:rPr>
              <a:t>Purple Up! Day (April 15, 2026) </a:t>
            </a:r>
            <a:r>
              <a:rPr lang="en-US" sz="1600" dirty="0"/>
              <a:t>to honor military children.</a:t>
            </a:r>
          </a:p>
          <a:p>
            <a:r>
              <a:rPr lang="en-US" sz="1600" dirty="0"/>
              <a:t>Participate in </a:t>
            </a:r>
            <a:r>
              <a:rPr lang="en-US" sz="1600" b="1" dirty="0">
                <a:solidFill>
                  <a:srgbClr val="FF33CC"/>
                </a:solidFill>
              </a:rPr>
              <a:t>Teachers’ Appreciation Week</a:t>
            </a:r>
            <a:r>
              <a:rPr lang="en-US" sz="1600" dirty="0"/>
              <a:t>. (May 4-8, 2026)</a:t>
            </a:r>
          </a:p>
          <a:p>
            <a:r>
              <a:rPr lang="en-US" sz="1600" dirty="0"/>
              <a:t>Collaborate with “</a:t>
            </a:r>
            <a:r>
              <a:rPr lang="en-US" sz="1600" b="1" dirty="0">
                <a:solidFill>
                  <a:srgbClr val="0000FF"/>
                </a:solidFill>
                <a:hlinkClick r:id="rId2"/>
              </a:rPr>
              <a:t>Virginia Purple Star Schools</a:t>
            </a:r>
            <a:r>
              <a:rPr lang="en-US" sz="1600" dirty="0"/>
              <a:t>” in your community. </a:t>
            </a:r>
          </a:p>
          <a:p>
            <a:r>
              <a:rPr lang="en-US" sz="1600" kern="0" dirty="0">
                <a:ea typeface="Calibri" panose="020F0502020204030204" pitchFamily="34" charset="0"/>
              </a:rPr>
              <a:t>Check out the Education support opportunities list in the Program Engagement Plan to utilize throughout the year.</a:t>
            </a:r>
            <a:endParaRPr lang="en-US" sz="1600" dirty="0"/>
          </a:p>
          <a:p>
            <a:endParaRPr lang="en-US" b="1" dirty="0"/>
          </a:p>
          <a:p>
            <a:r>
              <a:rPr lang="en-US" b="1" dirty="0"/>
              <a:t>Encourage schools to invite veterans to speak in their classrooms.</a:t>
            </a:r>
          </a:p>
          <a:p>
            <a:r>
              <a:rPr lang="en-US" sz="1600" b="1" dirty="0">
                <a:solidFill>
                  <a:srgbClr val="0000FF"/>
                </a:solidFill>
              </a:rPr>
              <a:t>Veterans in Community Schools</a:t>
            </a:r>
            <a:r>
              <a:rPr lang="en-US" sz="1600" dirty="0"/>
              <a:t>—</a:t>
            </a:r>
            <a:r>
              <a:rPr lang="en-US" sz="1600" dirty="0">
                <a:solidFill>
                  <a:srgbClr val="212529"/>
                </a:solidFill>
              </a:rPr>
              <a:t>B</a:t>
            </a:r>
            <a:r>
              <a:rPr lang="en-US" sz="1600" b="0" i="0" dirty="0">
                <a:solidFill>
                  <a:srgbClr val="212529"/>
                </a:solidFill>
                <a:effectLst/>
              </a:rPr>
              <a:t>rings history lessons to life by connecting military veterans with students in conjunction with history lessons about U.S. military </a:t>
            </a:r>
            <a:r>
              <a:rPr lang="en-US" sz="1600" dirty="0">
                <a:solidFill>
                  <a:srgbClr val="212529"/>
                </a:solidFill>
              </a:rPr>
              <a:t>armed conflicts. </a:t>
            </a:r>
            <a:r>
              <a:rPr lang="en-US" sz="1600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https://www.legion-aux.org/Member/Committees/Education</a:t>
            </a:r>
            <a:endParaRPr lang="en-US" sz="1600" dirty="0">
              <a:solidFill>
                <a:schemeClr val="accent1"/>
              </a:solidFill>
            </a:endParaRPr>
          </a:p>
          <a:p>
            <a:endParaRPr lang="en-US" b="1" kern="0" dirty="0"/>
          </a:p>
          <a:p>
            <a:r>
              <a:rPr lang="en-US" b="1" kern="0" dirty="0"/>
              <a:t>Provide scholarships for students pursuing a college education.</a:t>
            </a:r>
          </a:p>
          <a:p>
            <a:r>
              <a:rPr lang="en-US" b="1" dirty="0"/>
              <a:t>Support and promote the Education Program and scholarship opportunities of The American Legion Family.</a:t>
            </a:r>
          </a:p>
          <a:p>
            <a:r>
              <a:rPr lang="en-US" sz="1600" dirty="0"/>
              <a:t>Promote Legion Family Scholarships with</a:t>
            </a:r>
            <a:r>
              <a:rPr lang="en-US" sz="1600" dirty="0">
                <a:solidFill>
                  <a:srgbClr val="FF0000"/>
                </a:solidFill>
              </a:rPr>
              <a:t> </a:t>
            </a:r>
            <a:r>
              <a:rPr lang="en-US" sz="1600" dirty="0"/>
              <a:t>your local high school guidance or career counselors.  </a:t>
            </a:r>
          </a:p>
          <a:p>
            <a:r>
              <a:rPr lang="en-US" sz="1600" dirty="0"/>
              <a:t>Provide both hard copies and digital copies of forms to your school contact.  Ensure all due dates are clearly listed on each form.  Submit a news article on your community scholarship winners.  Keep track of the number of scholarship applications your Unit receives for your year end report.</a:t>
            </a:r>
          </a:p>
          <a:p>
            <a:r>
              <a:rPr lang="en-US" sz="1600" dirty="0"/>
              <a:t>Units and members are encouraged to </a:t>
            </a:r>
            <a:r>
              <a:rPr lang="en-US" sz="1600" b="1" u="sng" dirty="0">
                <a:solidFill>
                  <a:srgbClr val="00B050"/>
                </a:solidFill>
              </a:rPr>
              <a:t>contribute</a:t>
            </a:r>
            <a:r>
              <a:rPr lang="en-US" sz="1600" dirty="0"/>
              <a:t> to National and Department scholarship funds.  Contributions can be sent to Department office with the scholarship fund named in the memo line.  </a:t>
            </a:r>
          </a:p>
          <a:p>
            <a:endParaRPr lang="en-US" sz="1600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B92E7D9-BAB3-B6C3-56A2-56DDA577B8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29321" y="665018"/>
            <a:ext cx="2869022" cy="1950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9412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C9C3B-B190-67E5-D6D9-6ACE169A8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345615" cy="750242"/>
          </a:xfrm>
        </p:spPr>
        <p:txBody>
          <a:bodyPr/>
          <a:lstStyle/>
          <a:p>
            <a:r>
              <a:rPr lang="en-US" b="1" dirty="0">
                <a:latin typeface="+mn-lt"/>
              </a:rPr>
              <a:t>               </a:t>
            </a:r>
            <a:r>
              <a:rPr lang="en-US" b="1" u="sng" dirty="0">
                <a:latin typeface="+mn-lt"/>
              </a:rPr>
              <a:t>More Things We Can Do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34D0FD5-BFB4-07AF-1D0C-E83830026D9F}"/>
              </a:ext>
            </a:extLst>
          </p:cNvPr>
          <p:cNvSpPr txBox="1"/>
          <p:nvPr/>
        </p:nvSpPr>
        <p:spPr>
          <a:xfrm>
            <a:off x="439196" y="1115368"/>
            <a:ext cx="11143622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b="1" dirty="0"/>
          </a:p>
          <a:p>
            <a:endParaRPr lang="en-US" sz="1400" dirty="0"/>
          </a:p>
          <a:p>
            <a:r>
              <a:rPr lang="en-US" sz="1600" b="1" dirty="0"/>
              <a:t>Support legislation that establishes new scholarship opportunities.</a:t>
            </a:r>
          </a:p>
          <a:p>
            <a:r>
              <a:rPr lang="en-US" sz="1300" dirty="0"/>
              <a:t>* Support The American Legion’s efforts by signing up for legislative alerts at:  </a:t>
            </a:r>
            <a:r>
              <a:rPr lang="en-US" sz="1300" u="none" strike="noStrike" kern="0" dirty="0">
                <a:solidFill>
                  <a:srgbClr val="023B79"/>
                </a:solidFill>
                <a:effectLst/>
                <a:ea typeface="Times New Roman" panose="02020603050405020304" pitchFamily="18" charset="0"/>
                <a:hlinkClick r:id="rId2"/>
              </a:rPr>
              <a:t>https://www.votervoice.net/AmericanLegion/home</a:t>
            </a:r>
            <a:endParaRPr lang="en-US" sz="1300" u="none" strike="noStrike" kern="0" dirty="0">
              <a:solidFill>
                <a:srgbClr val="023B79"/>
              </a:solidFill>
              <a:effectLst/>
              <a:ea typeface="Times New Roman" panose="02020603050405020304" pitchFamily="18" charset="0"/>
            </a:endParaRPr>
          </a:p>
          <a:p>
            <a:r>
              <a:rPr lang="en-US" sz="1300" kern="0" dirty="0"/>
              <a:t>* Contact your state representatives and ask them to support scholarship opportunities, particularly those for veterans, military, and their families.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0" dirty="0"/>
          </a:p>
          <a:p>
            <a:pPr algn="ctr"/>
            <a:endParaRPr lang="en-US" sz="1600" b="1" dirty="0"/>
          </a:p>
          <a:p>
            <a:pPr algn="ctr"/>
            <a:r>
              <a:rPr lang="en-US" sz="1600" b="1" dirty="0"/>
              <a:t>REMEMBER:  </a:t>
            </a:r>
            <a:r>
              <a:rPr lang="en-US" sz="2400" b="1" dirty="0">
                <a:solidFill>
                  <a:srgbClr val="0000FF"/>
                </a:solidFill>
              </a:rPr>
              <a:t>YEAR END REPORTS ARE DUE BY 4/15/2026</a:t>
            </a:r>
          </a:p>
          <a:p>
            <a:endParaRPr lang="en-US" sz="2000" b="1" dirty="0">
              <a:solidFill>
                <a:srgbClr val="0000FF"/>
              </a:solidFill>
            </a:endParaRP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600" b="1" dirty="0"/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US" sz="1400" b="1" dirty="0"/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b="1" u="sng" dirty="0"/>
              <a:t>Your Department Education Committee</a:t>
            </a:r>
            <a:r>
              <a:rPr lang="en-US" b="1" dirty="0"/>
              <a:t>: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endParaRPr lang="en-US" b="1" dirty="0"/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              </a:t>
            </a:r>
            <a:r>
              <a:rPr lang="en-US" b="1" u="sng" dirty="0"/>
              <a:t>Chair </a:t>
            </a:r>
            <a:r>
              <a:rPr lang="en-US" b="1" dirty="0"/>
              <a:t>                                        </a:t>
            </a:r>
            <a:r>
              <a:rPr lang="en-US" b="1" u="sng" dirty="0"/>
              <a:t>Vice Chair</a:t>
            </a:r>
            <a:r>
              <a:rPr lang="en-US" b="1" dirty="0"/>
              <a:t>                                </a:t>
            </a:r>
            <a:r>
              <a:rPr lang="en-US" b="1" u="sng" dirty="0"/>
              <a:t>Advisor</a:t>
            </a:r>
          </a:p>
          <a:p>
            <a:pPr marR="0" lvl="0" algn="ctr">
              <a:spcBef>
                <a:spcPts val="0"/>
              </a:spcBef>
              <a:spcAft>
                <a:spcPts val="0"/>
              </a:spcAft>
            </a:pPr>
            <a:r>
              <a:rPr lang="en-US" b="1" dirty="0"/>
              <a:t>         Krystle Bransky                         Patricia Caggiano                       Sarah Elam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kern="0" dirty="0"/>
          </a:p>
          <a:p>
            <a:endParaRPr lang="en-US" sz="1600" dirty="0"/>
          </a:p>
        </p:txBody>
      </p:sp>
      <p:pic>
        <p:nvPicPr>
          <p:cNvPr id="5" name="Picture 4" descr="A light bulb with a graduation cap and icons&#10;&#10;Description automatically generated">
            <a:extLst>
              <a:ext uri="{FF2B5EF4-FFF2-40B4-BE49-F238E27FC236}">
                <a16:creationId xmlns:a16="http://schemas.microsoft.com/office/drawing/2014/main" id="{F213C3BA-771F-7B3B-43DA-3BBF2F0039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0026790" y="227204"/>
            <a:ext cx="1755530" cy="25563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7295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541</TotalTime>
  <Words>843</Words>
  <Application>Microsoft Office PowerPoint</Application>
  <PresentationFormat>Widescreen</PresentationFormat>
  <Paragraphs>84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Comic Sans MS</vt:lpstr>
      <vt:lpstr>Times New Roman</vt:lpstr>
      <vt:lpstr>Office Theme</vt:lpstr>
      <vt:lpstr>   </vt:lpstr>
      <vt:lpstr>PowerPoint Presentation</vt:lpstr>
      <vt:lpstr>PowerPoint Presentation</vt:lpstr>
      <vt:lpstr>PowerPoint Presentation</vt:lpstr>
      <vt:lpstr>               More Things We Can Do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“BE THE ONE”   to  Unlock the “Magic” of EDUCATION</dc:title>
  <dc:creator>Steve Hunter</dc:creator>
  <cp:lastModifiedBy>Lisa Chaplin</cp:lastModifiedBy>
  <cp:revision>60</cp:revision>
  <dcterms:created xsi:type="dcterms:W3CDTF">2023-09-20T14:35:01Z</dcterms:created>
  <dcterms:modified xsi:type="dcterms:W3CDTF">2026-02-18T15:11:29Z</dcterms:modified>
</cp:coreProperties>
</file>