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/>
          <p:nvPr/>
        </p:nvSpPr>
        <p:spPr>
          <a:xfrm>
            <a:off x="-14288" y="0"/>
            <a:ext cx="2098676" cy="5156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Rectangle 16"/>
          <p:cNvSpPr/>
          <p:nvPr/>
        </p:nvSpPr>
        <p:spPr>
          <a:xfrm flipV="1">
            <a:off x="2089150" y="0"/>
            <a:ext cx="44450" cy="5143500"/>
          </a:xfrm>
          <a:prstGeom prst="rect">
            <a:avLst/>
          </a:prstGeom>
          <a:solidFill>
            <a:srgbClr val="CF00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62030"/>
                </a:solidFill>
              </a:defRPr>
            </a:pP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Rectangle 1"/>
          <p:cNvSpPr txBox="1"/>
          <p:nvPr/>
        </p:nvSpPr>
        <p:spPr>
          <a:xfrm>
            <a:off x="309245" y="1639888"/>
            <a:ext cx="1451611" cy="84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 b="1" i="1">
                <a:solidFill>
                  <a:srgbClr val="1A3D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Community </a:t>
            </a:r>
            <a:br/>
            <a:r>
              <a:t>of Volunteers Serving Veterans, Military, </a:t>
            </a:r>
            <a:br/>
            <a:r>
              <a:t>and their Families</a:t>
            </a:r>
          </a:p>
        </p:txBody>
      </p:sp>
      <p:pic>
        <p:nvPicPr>
          <p:cNvPr id="1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4" y="271389"/>
            <a:ext cx="1696845" cy="72722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408176" y="0"/>
            <a:ext cx="6278625" cy="1582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Pop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2408176" y="0"/>
            <a:ext cx="6278625" cy="1582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pic>
        <p:nvPicPr>
          <p:cNvPr id="29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925" y="3560807"/>
            <a:ext cx="1177876" cy="1146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Poppy 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408176" y="0"/>
            <a:ext cx="6278625" cy="1582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pic>
        <p:nvPicPr>
          <p:cNvPr id="3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821" y="3507271"/>
            <a:ext cx="1205979" cy="1205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8"/>
          <p:cNvSpPr/>
          <p:nvPr/>
        </p:nvSpPr>
        <p:spPr>
          <a:xfrm>
            <a:off x="-14288" y="0"/>
            <a:ext cx="2098676" cy="5156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Rectangle 16"/>
          <p:cNvSpPr/>
          <p:nvPr/>
        </p:nvSpPr>
        <p:spPr>
          <a:xfrm flipV="1">
            <a:off x="2089150" y="0"/>
            <a:ext cx="44450" cy="5143500"/>
          </a:xfrm>
          <a:prstGeom prst="rect">
            <a:avLst/>
          </a:prstGeom>
          <a:solidFill>
            <a:srgbClr val="CF00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62030"/>
                </a:solidFill>
              </a:defRPr>
            </a:pPr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" name="Rectangle 1"/>
          <p:cNvSpPr txBox="1"/>
          <p:nvPr/>
        </p:nvSpPr>
        <p:spPr>
          <a:xfrm>
            <a:off x="309245" y="1639888"/>
            <a:ext cx="1451611" cy="84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 b="1" i="1">
                <a:solidFill>
                  <a:srgbClr val="1A3D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Community </a:t>
            </a:r>
            <a:br/>
            <a:r>
              <a:t>of Volunteers Serving Veterans, Military, </a:t>
            </a:r>
            <a:br/>
            <a:r>
              <a:t>and their Families</a:t>
            </a:r>
          </a:p>
        </p:txBody>
      </p:sp>
      <p:pic>
        <p:nvPicPr>
          <p:cNvPr id="4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4" y="271389"/>
            <a:ext cx="1696845" cy="72722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408238" y="206375"/>
            <a:ext cx="6202363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2408238" y="1200150"/>
            <a:ext cx="6278563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8"/>
          <p:cNvSpPr/>
          <p:nvPr/>
        </p:nvSpPr>
        <p:spPr>
          <a:xfrm>
            <a:off x="-14288" y="0"/>
            <a:ext cx="2098676" cy="5156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Rectangle 16"/>
          <p:cNvSpPr/>
          <p:nvPr/>
        </p:nvSpPr>
        <p:spPr>
          <a:xfrm flipV="1">
            <a:off x="2089150" y="0"/>
            <a:ext cx="44450" cy="5143500"/>
          </a:xfrm>
          <a:prstGeom prst="rect">
            <a:avLst/>
          </a:prstGeom>
          <a:solidFill>
            <a:srgbClr val="CF00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62030"/>
                </a:solidFill>
              </a:defRPr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Rectangle 1"/>
          <p:cNvSpPr txBox="1"/>
          <p:nvPr/>
        </p:nvSpPr>
        <p:spPr>
          <a:xfrm>
            <a:off x="309245" y="1639888"/>
            <a:ext cx="1451611" cy="84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 b="1" i="1">
                <a:solidFill>
                  <a:srgbClr val="1A3D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Community </a:t>
            </a:r>
            <a:br/>
            <a:r>
              <a:t>of Volunteers Serving Veterans, Military, </a:t>
            </a:r>
            <a:br/>
            <a:r>
              <a:t>and their Families</a:t>
            </a:r>
          </a:p>
        </p:txBody>
      </p:sp>
      <p:pic>
        <p:nvPicPr>
          <p:cNvPr id="6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4" y="271389"/>
            <a:ext cx="1696845" cy="72722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2408238" y="206375"/>
            <a:ext cx="6202363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08178" y="1200150"/>
            <a:ext cx="3002023" cy="3394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8"/>
          <p:cNvSpPr/>
          <p:nvPr/>
        </p:nvSpPr>
        <p:spPr>
          <a:xfrm>
            <a:off x="-14288" y="0"/>
            <a:ext cx="2098676" cy="5156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Rectangle 16"/>
          <p:cNvSpPr/>
          <p:nvPr/>
        </p:nvSpPr>
        <p:spPr>
          <a:xfrm flipV="1">
            <a:off x="2089150" y="0"/>
            <a:ext cx="44450" cy="5143500"/>
          </a:xfrm>
          <a:prstGeom prst="rect">
            <a:avLst/>
          </a:prstGeom>
          <a:solidFill>
            <a:srgbClr val="CF00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62030"/>
                </a:solidFill>
              </a:defRPr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Rectangle 1"/>
          <p:cNvSpPr txBox="1"/>
          <p:nvPr/>
        </p:nvSpPr>
        <p:spPr>
          <a:xfrm>
            <a:off x="309245" y="1639888"/>
            <a:ext cx="1451611" cy="84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 b="1" i="1">
                <a:solidFill>
                  <a:srgbClr val="1A3D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Community </a:t>
            </a:r>
            <a:br/>
            <a:r>
              <a:t>of Volunteers Serving Veterans, Military, </a:t>
            </a:r>
            <a:br/>
            <a:r>
              <a:t>and their Families</a:t>
            </a:r>
          </a:p>
        </p:txBody>
      </p:sp>
      <p:pic>
        <p:nvPicPr>
          <p:cNvPr id="7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4" y="271389"/>
            <a:ext cx="1696845" cy="72722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2408238" y="206375"/>
            <a:ext cx="6202363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0042" y="1259705"/>
            <a:ext cx="2967347" cy="4798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</a:lvl1pPr>
            <a:lvl2pPr marL="0" indent="457200">
              <a:spcBef>
                <a:spcPts val="500"/>
              </a:spcBef>
              <a:buSzTx/>
              <a:buFontTx/>
              <a:buNone/>
            </a:lvl2pPr>
            <a:lvl3pPr marL="0" indent="914400">
              <a:spcBef>
                <a:spcPts val="500"/>
              </a:spcBef>
              <a:buSzTx/>
              <a:buFontTx/>
              <a:buNone/>
            </a:lvl3pPr>
            <a:lvl4pPr marL="0" indent="1371600">
              <a:spcBef>
                <a:spcPts val="500"/>
              </a:spcBef>
              <a:buSzTx/>
              <a:buFontTx/>
              <a:buNone/>
            </a:lvl4pPr>
            <a:lvl5pPr marL="0" indent="1828800">
              <a:spcBef>
                <a:spcPts val="50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680156" y="1259705"/>
            <a:ext cx="3006645" cy="4798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"/>
          <p:cNvSpPr/>
          <p:nvPr/>
        </p:nvSpPr>
        <p:spPr>
          <a:xfrm>
            <a:off x="-14288" y="0"/>
            <a:ext cx="2098676" cy="5156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Rectangle 16"/>
          <p:cNvSpPr/>
          <p:nvPr/>
        </p:nvSpPr>
        <p:spPr>
          <a:xfrm flipV="1">
            <a:off x="2089150" y="0"/>
            <a:ext cx="44450" cy="5143500"/>
          </a:xfrm>
          <a:prstGeom prst="rect">
            <a:avLst/>
          </a:prstGeom>
          <a:solidFill>
            <a:srgbClr val="CF00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62030"/>
                </a:solidFill>
              </a:defRPr>
            </a:pP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Rectangle 1"/>
          <p:cNvSpPr txBox="1"/>
          <p:nvPr/>
        </p:nvSpPr>
        <p:spPr>
          <a:xfrm>
            <a:off x="309245" y="1639888"/>
            <a:ext cx="1451611" cy="84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 b="1" i="1">
                <a:solidFill>
                  <a:srgbClr val="1A3D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Community </a:t>
            </a:r>
            <a:br/>
            <a:r>
              <a:t>of Volunteers Serving Veterans, Military, </a:t>
            </a:r>
            <a:br/>
            <a:r>
              <a:t>and their Families</a:t>
            </a:r>
          </a:p>
        </p:txBody>
      </p:sp>
      <p:pic>
        <p:nvPicPr>
          <p:cNvPr id="8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4" y="271389"/>
            <a:ext cx="1696845" cy="72722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2408238" y="206375"/>
            <a:ext cx="6202363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8"/>
          <p:cNvSpPr/>
          <p:nvPr/>
        </p:nvSpPr>
        <p:spPr>
          <a:xfrm>
            <a:off x="-14288" y="0"/>
            <a:ext cx="2098676" cy="5156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Rectangle 16"/>
          <p:cNvSpPr/>
          <p:nvPr/>
        </p:nvSpPr>
        <p:spPr>
          <a:xfrm flipV="1">
            <a:off x="2089150" y="0"/>
            <a:ext cx="44450" cy="5143500"/>
          </a:xfrm>
          <a:prstGeom prst="rect">
            <a:avLst/>
          </a:prstGeom>
          <a:solidFill>
            <a:srgbClr val="CF00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62030"/>
                </a:solidFill>
              </a:defRPr>
            </a:pPr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7" name="Rectangle 1"/>
          <p:cNvSpPr txBox="1"/>
          <p:nvPr/>
        </p:nvSpPr>
        <p:spPr>
          <a:xfrm>
            <a:off x="309245" y="1639888"/>
            <a:ext cx="1451611" cy="84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 b="1" i="1">
                <a:solidFill>
                  <a:srgbClr val="1A3D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Community </a:t>
            </a:r>
            <a:br/>
            <a:r>
              <a:t>of Volunteers Serving Veterans, Military, </a:t>
            </a:r>
            <a:br/>
            <a:r>
              <a:t>and their Families</a:t>
            </a:r>
          </a:p>
        </p:txBody>
      </p:sp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4" y="271389"/>
            <a:ext cx="1696845" cy="72722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2422287" y="3600450"/>
            <a:ext cx="5486401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422287" y="459581"/>
            <a:ext cx="5486401" cy="30861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22287" y="4025503"/>
            <a:ext cx="5486401" cy="60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-14288" y="0"/>
            <a:ext cx="2098676" cy="5156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16"/>
          <p:cNvSpPr/>
          <p:nvPr/>
        </p:nvSpPr>
        <p:spPr>
          <a:xfrm flipV="1">
            <a:off x="2089150" y="0"/>
            <a:ext cx="44450" cy="5143500"/>
          </a:xfrm>
          <a:prstGeom prst="rect">
            <a:avLst/>
          </a:prstGeom>
          <a:solidFill>
            <a:srgbClr val="CF00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62030"/>
                </a:solidFill>
              </a:defRPr>
            </a:pPr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9560" y="4888603"/>
            <a:ext cx="23127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defTabSz="406400">
              <a:defRPr sz="900">
                <a:solidFill>
                  <a:srgbClr val="1A3D6D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Rectangle 1"/>
          <p:cNvSpPr txBox="1"/>
          <p:nvPr/>
        </p:nvSpPr>
        <p:spPr>
          <a:xfrm>
            <a:off x="309245" y="1639888"/>
            <a:ext cx="1451611" cy="84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 b="1" i="1">
                <a:solidFill>
                  <a:srgbClr val="1A3D6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Community </a:t>
            </a:r>
            <a:br/>
            <a:r>
              <a:t>of Volunteers Serving Veterans, Military, </a:t>
            </a:r>
            <a:br/>
            <a:r>
              <a:t>and their Families</a:t>
            </a:r>
          </a:p>
        </p:txBody>
      </p:sp>
      <p:pic>
        <p:nvPicPr>
          <p:cNvPr id="6" name="Picture 2" descr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754" y="271389"/>
            <a:ext cx="1696845" cy="72722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D6203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D6203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D6203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D6203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D6203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D6203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D6203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D6203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D6203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1A3D6D"/>
          </a:solidFill>
          <a:uFillTx/>
          <a:latin typeface="+mn-lt"/>
          <a:ea typeface="+mn-ea"/>
          <a:cs typeface="+mn-cs"/>
          <a:sym typeface="Helvetica"/>
        </a:defRPr>
      </a:lvl1pPr>
      <a:lvl2pPr marL="800100" marR="0" indent="-3429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2400" b="1" i="0" u="none" strike="noStrike" cap="none" spc="0" baseline="0">
          <a:solidFill>
            <a:srgbClr val="1A3D6D"/>
          </a:solidFill>
          <a:uFillTx/>
          <a:latin typeface="+mn-lt"/>
          <a:ea typeface="+mn-ea"/>
          <a:cs typeface="+mn-cs"/>
          <a:sym typeface="Helvetica"/>
        </a:defRPr>
      </a:lvl2pPr>
      <a:lvl3pPr marL="1219200" marR="0" indent="-3048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1A3D6D"/>
          </a:solidFill>
          <a:uFillTx/>
          <a:latin typeface="+mn-lt"/>
          <a:ea typeface="+mn-ea"/>
          <a:cs typeface="+mn-cs"/>
          <a:sym typeface="Helvetica"/>
        </a:defRPr>
      </a:lvl3pPr>
      <a:lvl4pPr marL="1763485" marR="0" indent="-391885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2400" b="1" i="0" u="none" strike="noStrike" cap="none" spc="0" baseline="0">
          <a:solidFill>
            <a:srgbClr val="1A3D6D"/>
          </a:solidFill>
          <a:uFillTx/>
          <a:latin typeface="+mn-lt"/>
          <a:ea typeface="+mn-ea"/>
          <a:cs typeface="+mn-cs"/>
          <a:sym typeface="Helvetica"/>
        </a:defRPr>
      </a:lvl4pPr>
      <a:lvl5pPr marL="2286000" marR="0" indent="-4572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2400" b="1" i="0" u="none" strike="noStrike" cap="none" spc="0" baseline="0">
          <a:solidFill>
            <a:srgbClr val="1A3D6D"/>
          </a:solidFill>
          <a:uFillTx/>
          <a:latin typeface="+mn-lt"/>
          <a:ea typeface="+mn-ea"/>
          <a:cs typeface="+mn-cs"/>
          <a:sym typeface="Helvetica"/>
        </a:defRPr>
      </a:lvl5pPr>
      <a:lvl6pPr marL="2560320" marR="0" indent="-27432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1A3D6D"/>
          </a:solidFill>
          <a:uFillTx/>
          <a:latin typeface="+mn-lt"/>
          <a:ea typeface="+mn-ea"/>
          <a:cs typeface="+mn-cs"/>
          <a:sym typeface="Helvetica"/>
        </a:defRPr>
      </a:lvl6pPr>
      <a:lvl7pPr marL="3017520" marR="0" indent="-27432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1A3D6D"/>
          </a:solidFill>
          <a:uFillTx/>
          <a:latin typeface="+mn-lt"/>
          <a:ea typeface="+mn-ea"/>
          <a:cs typeface="+mn-cs"/>
          <a:sym typeface="Helvetica"/>
        </a:defRPr>
      </a:lvl7pPr>
      <a:lvl8pPr marL="3474720" marR="0" indent="-27432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1A3D6D"/>
          </a:solidFill>
          <a:uFillTx/>
          <a:latin typeface="+mn-lt"/>
          <a:ea typeface="+mn-ea"/>
          <a:cs typeface="+mn-cs"/>
          <a:sym typeface="Helvetica"/>
        </a:defRPr>
      </a:lvl8pPr>
      <a:lvl9pPr marL="3931920" marR="0" indent="-27432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400" b="1" i="0" u="none" strike="noStrike" cap="none" spc="0" baseline="0">
          <a:solidFill>
            <a:srgbClr val="1A3D6D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girlsstate.org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729560" y="4888603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21" name="Title 8"/>
          <p:cNvSpPr txBox="1">
            <a:spLocks noGrp="1"/>
          </p:cNvSpPr>
          <p:nvPr>
            <p:ph type="title"/>
          </p:nvPr>
        </p:nvSpPr>
        <p:spPr>
          <a:xfrm>
            <a:off x="2313151" y="209723"/>
            <a:ext cx="6518465" cy="4724054"/>
          </a:xfrm>
          <a:prstGeom prst="rect">
            <a:avLst/>
          </a:prstGeom>
        </p:spPr>
        <p:txBody>
          <a:bodyPr/>
          <a:lstStyle/>
          <a:p>
            <a:pPr algn="ctr"/>
            <a:r>
              <a:t>American Legion Auxiliary Virginia Girl State</a:t>
            </a:r>
          </a:p>
          <a:p>
            <a:pPr algn="ctr"/>
            <a:r>
              <a:t>2025-2026</a:t>
            </a:r>
          </a:p>
          <a:p>
            <a:pPr algn="ctr"/>
            <a:endParaRPr/>
          </a:p>
          <a:p>
            <a:pPr algn="ctr">
              <a:defRPr sz="3000"/>
            </a:pPr>
            <a:r>
              <a:t>Chair - Cheryl Shine</a:t>
            </a:r>
          </a:p>
          <a:p>
            <a:pPr algn="ctr">
              <a:defRPr sz="3000"/>
            </a:pPr>
            <a:r>
              <a:t>Vice Chair - Pamela Elam-Lipscomb</a:t>
            </a:r>
          </a:p>
          <a:p>
            <a:pPr algn="ctr">
              <a:defRPr sz="3000"/>
            </a:pPr>
            <a:r>
              <a:t>Advisor - Margaret Dellinger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729560" y="4888603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3300"/>
            </a:lvl1pPr>
          </a:lstStyle>
          <a:p>
            <a:r>
              <a:t>REMINDER DEADLINE DATES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313151" y="1174282"/>
            <a:ext cx="6542461" cy="3394076"/>
          </a:xfrm>
          <a:prstGeom prst="rect">
            <a:avLst/>
          </a:prstGeom>
        </p:spPr>
        <p:txBody>
          <a:bodyPr/>
          <a:lstStyle/>
          <a:p>
            <a:pPr marL="0" indent="0" defTabSz="370331">
              <a:spcBef>
                <a:spcPts val="2100"/>
              </a:spcBef>
              <a:buSzTx/>
              <a:buFontTx/>
              <a:buNone/>
              <a:defRPr sz="2430" b="0">
                <a:solidFill>
                  <a:srgbClr val="4A474B"/>
                </a:solidFill>
              </a:defRPr>
            </a:pPr>
            <a:r>
              <a:t>*</a:t>
            </a:r>
            <a:r>
              <a:rPr b="1"/>
              <a:t>April 15, 2026</a:t>
            </a:r>
            <a:r>
              <a:t> – All delegate fees received by the district registrars</a:t>
            </a:r>
            <a:br/>
            <a:r>
              <a:rPr b="1"/>
              <a:t>May 1, 2026</a:t>
            </a:r>
            <a:r>
              <a:t> – Last day to request a refund</a:t>
            </a:r>
            <a:br/>
            <a:r>
              <a:rPr b="1"/>
              <a:t>May 15, 2026</a:t>
            </a:r>
            <a:r>
              <a:t> – All delegates must be registered</a:t>
            </a:r>
            <a:br/>
            <a:r>
              <a:rPr b="1"/>
              <a:t>June 1, 2026</a:t>
            </a:r>
            <a:r>
              <a:t> – Online forms completed [follow up with your delegate(s) to ensure they have received and completed the online forms]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9560" y="4888603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8" name="Be A Girls State Angel…"/>
          <p:cNvSpPr txBox="1">
            <a:spLocks noGrp="1"/>
          </p:cNvSpPr>
          <p:nvPr>
            <p:ph type="title"/>
          </p:nvPr>
        </p:nvSpPr>
        <p:spPr>
          <a:xfrm>
            <a:off x="2461894" y="335710"/>
            <a:ext cx="6202363" cy="4321278"/>
          </a:xfrm>
          <a:prstGeom prst="rect">
            <a:avLst/>
          </a:prstGeom>
        </p:spPr>
        <p:txBody>
          <a:bodyPr/>
          <a:lstStyle/>
          <a:p>
            <a:pPr algn="ctr" defTabSz="452627">
              <a:defRPr sz="3168"/>
            </a:pPr>
            <a:endParaRPr/>
          </a:p>
          <a:p>
            <a:pPr algn="ctr" defTabSz="452627">
              <a:defRPr sz="3168"/>
            </a:pPr>
            <a:r>
              <a:t>Be A Girls State Angel </a:t>
            </a:r>
          </a:p>
          <a:p>
            <a:pPr algn="ctr" defTabSz="452627">
              <a:defRPr sz="3168">
                <a:solidFill>
                  <a:srgbClr val="000000"/>
                </a:solidFill>
              </a:defRPr>
            </a:pPr>
            <a:r>
              <a:t>donate on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www.vgirlsstate.org</a:t>
            </a:r>
          </a:p>
          <a:p>
            <a:pPr algn="ctr" defTabSz="452627">
              <a:defRPr sz="3168">
                <a:solidFill>
                  <a:srgbClr val="FF2600"/>
                </a:solidFill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 algn="ctr" defTabSz="452627">
              <a:defRPr sz="3168">
                <a:solidFill>
                  <a:srgbClr val="000000"/>
                </a:solidFill>
              </a:defRPr>
            </a:pPr>
            <a:r>
              <a:t> </a:t>
            </a:r>
            <a:r>
              <a:rPr sz="3267">
                <a:solidFill>
                  <a:srgbClr val="FF2600"/>
                </a:solidFill>
              </a:rPr>
              <a:t>Thank You cards</a:t>
            </a:r>
          </a:p>
          <a:p>
            <a:pPr algn="ctr" defTabSz="452627">
              <a:defRPr sz="2970">
                <a:solidFill>
                  <a:srgbClr val="000000"/>
                </a:solidFill>
              </a:defRPr>
            </a:pPr>
            <a:r>
              <a:t>for Honor Flight Mail Call</a:t>
            </a:r>
          </a:p>
          <a:p>
            <a:pPr algn="ctr" defTabSz="452627">
              <a:defRPr sz="2970">
                <a:solidFill>
                  <a:srgbClr val="000000"/>
                </a:solidFill>
              </a:defRPr>
            </a:pPr>
            <a:endParaRPr/>
          </a:p>
          <a:p>
            <a:pPr algn="ctr" defTabSz="452627">
              <a:defRPr sz="297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729560" y="4888603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300" b="0">
                <a:latin typeface="Savoye LET Plain:1.0"/>
                <a:ea typeface="Savoye LET Plain:1.0"/>
                <a:cs typeface="Savoye LET Plain:1.0"/>
                <a:sym typeface="Savoye LET Plain:1.0"/>
              </a:defRPr>
            </a:lvl1pPr>
          </a:lstStyle>
          <a:p>
            <a:r>
              <a:t>     Service Driven With Future Focus</a:t>
            </a:r>
          </a:p>
        </p:txBody>
      </p:sp>
      <p:sp>
        <p:nvSpPr>
          <p:cNvPr id="132" name="Consider being  a Counselor"/>
          <p:cNvSpPr txBox="1"/>
          <p:nvPr/>
        </p:nvSpPr>
        <p:spPr>
          <a:xfrm>
            <a:off x="5062193" y="1748764"/>
            <a:ext cx="3636307" cy="233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300" b="1"/>
            </a:pPr>
            <a:r>
              <a:t>Consider being  a Counselor </a:t>
            </a:r>
          </a:p>
          <a:p>
            <a:pPr algn="ctr">
              <a:defRPr sz="3300" b="1"/>
            </a:pPr>
            <a:endParaRPr/>
          </a:p>
        </p:txBody>
      </p:sp>
      <p:pic>
        <p:nvPicPr>
          <p:cNvPr id="133" name="il_794xN.5347514935_1lg5.jpg.jpeg" descr="il_794xN.5347514935_1lg5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51" y="1631890"/>
            <a:ext cx="2569492" cy="2569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9560" y="4888603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36" name="Girls State Fundraiser at Conven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393192">
              <a:defRPr sz="2752"/>
            </a:lvl1pPr>
          </a:lstStyle>
          <a:p>
            <a:r>
              <a:t>Girls State Fundraiser at Convention</a:t>
            </a:r>
          </a:p>
        </p:txBody>
      </p:sp>
      <p:pic>
        <p:nvPicPr>
          <p:cNvPr id="137" name="176821134913442693a6.jpeg" descr="176821134913442693a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308" y="1514590"/>
            <a:ext cx="3245030" cy="324503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250th Anniversary…"/>
          <p:cNvSpPr txBox="1"/>
          <p:nvPr/>
        </p:nvSpPr>
        <p:spPr>
          <a:xfrm>
            <a:off x="2186215" y="1467052"/>
            <a:ext cx="3170267" cy="2209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900" b="1"/>
            </a:pPr>
            <a:endParaRPr/>
          </a:p>
          <a:p>
            <a:pPr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250th Anniversary </a:t>
            </a:r>
          </a:p>
          <a:p>
            <a:pPr>
              <a:defRPr sz="29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“WE the People”</a:t>
            </a:r>
          </a:p>
          <a:p>
            <a:pPr>
              <a:defRPr sz="29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Handbag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729560" y="4888603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41" name="Reminder:…"/>
          <p:cNvSpPr txBox="1"/>
          <p:nvPr/>
        </p:nvSpPr>
        <p:spPr>
          <a:xfrm>
            <a:off x="2313151" y="206374"/>
            <a:ext cx="6202363" cy="1939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3200" b="1">
                <a:solidFill>
                  <a:srgbClr val="D6203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Reminder: </a:t>
            </a:r>
          </a:p>
          <a:p>
            <a:pPr algn="ctr">
              <a:defRPr sz="3200" b="1">
                <a:solidFill>
                  <a:srgbClr val="D6203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Annual Report Date</a:t>
            </a:r>
          </a:p>
        </p:txBody>
      </p:sp>
      <p:sp>
        <p:nvSpPr>
          <p:cNvPr id="142" name="Due by April 15, 2026…"/>
          <p:cNvSpPr txBox="1"/>
          <p:nvPr/>
        </p:nvSpPr>
        <p:spPr>
          <a:xfrm>
            <a:off x="2313151" y="2392272"/>
            <a:ext cx="6673589" cy="1526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30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Due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by April 15, 2026</a:t>
            </a:r>
          </a:p>
          <a:p>
            <a:pPr algn="ctr">
              <a:spcBef>
                <a:spcPts val="1200"/>
              </a:spcBef>
              <a:defRPr sz="30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should reflect your unit activity from April 1, 2025–March 31, 2026.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(16:9)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Savoye LET Plain:1.0</vt:lpstr>
      <vt:lpstr>Times New Roman</vt:lpstr>
      <vt:lpstr>Office Theme</vt:lpstr>
      <vt:lpstr>American Legion Auxiliary Virginia Girl State 2025-2026  Chair - Cheryl Shine Vice Chair - Pamela Elam-Lipscomb Advisor - Margaret Dellinger</vt:lpstr>
      <vt:lpstr>REMINDER DEADLINE DATES</vt:lpstr>
      <vt:lpstr> Be A Girls State Angel  donate on www.vgirlsstate.org   Thank You cards for Honor Flight Mail Call  </vt:lpstr>
      <vt:lpstr>     Service Driven With Future Focus</vt:lpstr>
      <vt:lpstr>Girls State Fundraiser at Convention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Legion Auxiliary Virginia Girl State 2025-2026  Chair - Cheryl Shine Vice Chair - Pamela Elam-Lipscomb Advisor - Margaret Dellinger</dc:title>
  <dc:creator>Lisa Chaplin</dc:creator>
  <cp:lastModifiedBy>Lisa Chaplin</cp:lastModifiedBy>
  <cp:revision>1</cp:revision>
  <dcterms:modified xsi:type="dcterms:W3CDTF">2026-02-27T02:52:08Z</dcterms:modified>
</cp:coreProperties>
</file>