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68" r:id="rId6"/>
    <p:sldId id="265"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BF1106-FB74-4340-9570-A7EF98C13914}" v="1" dt="2026-03-18T14:33:11.7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Chaplin" userId="d1d1a143-2ad5-4087-9018-304144088031" providerId="ADAL" clId="{98BF1106-FB74-4340-9570-A7EF98C13914}"/>
    <pc:docChg chg="modSld">
      <pc:chgData name="Lisa Chaplin" userId="d1d1a143-2ad5-4087-9018-304144088031" providerId="ADAL" clId="{98BF1106-FB74-4340-9570-A7EF98C13914}" dt="2026-03-18T14:33:11.770" v="53" actId="20577"/>
      <pc:docMkLst>
        <pc:docMk/>
      </pc:docMkLst>
      <pc:sldChg chg="modSp mod">
        <pc:chgData name="Lisa Chaplin" userId="d1d1a143-2ad5-4087-9018-304144088031" providerId="ADAL" clId="{98BF1106-FB74-4340-9570-A7EF98C13914}" dt="2026-03-18T14:33:11.770" v="53" actId="20577"/>
        <pc:sldMkLst>
          <pc:docMk/>
          <pc:sldMk cId="930014288" sldId="262"/>
        </pc:sldMkLst>
        <pc:spChg chg="mod">
          <ac:chgData name="Lisa Chaplin" userId="d1d1a143-2ad5-4087-9018-304144088031" providerId="ADAL" clId="{98BF1106-FB74-4340-9570-A7EF98C13914}" dt="2026-03-18T14:33:11.770" v="53" actId="20577"/>
          <ac:spMkLst>
            <pc:docMk/>
            <pc:sldMk cId="930014288" sldId="262"/>
            <ac:spMk id="3" creationId="{2F0340AC-658A-A908-C582-1AC16DD5D36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CC08E-7414-512A-5FFC-17A3EB1DAC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B2FDB3-01A5-0A75-A1E0-6FE48B4BF3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420EDA-49DF-55A5-6178-4A7DCA913F6A}"/>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5" name="Footer Placeholder 4">
            <a:extLst>
              <a:ext uri="{FF2B5EF4-FFF2-40B4-BE49-F238E27FC236}">
                <a16:creationId xmlns:a16="http://schemas.microsoft.com/office/drawing/2014/main" id="{1CDAA314-7650-04BF-2026-EB648C5ECD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B20AF6-85CF-3BBC-F0EF-900EF2C3A10D}"/>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3095086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B95B1-53BB-28D6-A9B8-B4318C5A99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CD744A-8B2C-31AD-BB3A-CB6406ABB0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EE7C8A-BC77-A882-1734-293102F640CE}"/>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5" name="Footer Placeholder 4">
            <a:extLst>
              <a:ext uri="{FF2B5EF4-FFF2-40B4-BE49-F238E27FC236}">
                <a16:creationId xmlns:a16="http://schemas.microsoft.com/office/drawing/2014/main" id="{D48FDAF8-7B38-A646-5141-7C1E21DA23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4CFEBC-6D9F-4885-725E-49264B100139}"/>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2594817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CCC279-32EC-946C-00DC-5AA34D34A3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9784C0-4E14-3275-F1A4-5561FB2267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E45FC9-8850-20CD-248D-EA6855002981}"/>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5" name="Footer Placeholder 4">
            <a:extLst>
              <a:ext uri="{FF2B5EF4-FFF2-40B4-BE49-F238E27FC236}">
                <a16:creationId xmlns:a16="http://schemas.microsoft.com/office/drawing/2014/main" id="{1F732E71-F6E0-38CD-0B9B-579466824C6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101708A-476D-FB40-2D77-3535D3ED3F5E}"/>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3861112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2A776-9EBD-F011-9B17-6790B1272D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FFA53E-8CEF-DFC6-3DA7-2C276633E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6D3D17-25C8-9715-9043-F11209AA6400}"/>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5" name="Footer Placeholder 4">
            <a:extLst>
              <a:ext uri="{FF2B5EF4-FFF2-40B4-BE49-F238E27FC236}">
                <a16:creationId xmlns:a16="http://schemas.microsoft.com/office/drawing/2014/main" id="{B7A577B7-13FF-027F-8A5C-FB8B79B0D4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B9AB31-AF29-EDFC-7F30-1F7F26EB9931}"/>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405479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4F5EA-F4CF-0372-D448-777DA48F2B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A20D3D-EFA7-CF6A-EE14-F1007E6EF56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6948CB-6D3D-A1E2-C745-98D875EC5F78}"/>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5" name="Footer Placeholder 4">
            <a:extLst>
              <a:ext uri="{FF2B5EF4-FFF2-40B4-BE49-F238E27FC236}">
                <a16:creationId xmlns:a16="http://schemas.microsoft.com/office/drawing/2014/main" id="{88542211-2F24-1AF9-E9E7-7F9A135829B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98425F0-B044-94DC-CCC7-929DD194F6E4}"/>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1851408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2134D-1DE7-5AAE-99B7-8CED94D66F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DD6C9D-9764-BE03-7A80-3E817A639E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DB17E3-DE79-09A7-60E3-16E2D4FCDE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C9C19C-69CD-F774-4E86-3F58B45C35F5}"/>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6" name="Footer Placeholder 5">
            <a:extLst>
              <a:ext uri="{FF2B5EF4-FFF2-40B4-BE49-F238E27FC236}">
                <a16:creationId xmlns:a16="http://schemas.microsoft.com/office/drawing/2014/main" id="{BC8C6AF7-DB7A-6520-832B-D533160832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D9E3A67-764D-F07E-1FD8-597E287FA147}"/>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1068721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0645F-E774-EE15-24AD-9A5722B22A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9D8FA4-DF58-C57A-3295-3E4095C687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C79A4B-1D90-4DB6-FBB3-46AB97551B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A9E903-D994-8297-C475-D8E50D4230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20C3C6-1869-8F39-9F04-6DE6DE928B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567149-CF1B-0828-6FDE-1FCB16AEE509}"/>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8" name="Footer Placeholder 7">
            <a:extLst>
              <a:ext uri="{FF2B5EF4-FFF2-40B4-BE49-F238E27FC236}">
                <a16:creationId xmlns:a16="http://schemas.microsoft.com/office/drawing/2014/main" id="{996C3485-103E-2454-B654-7038438EDF2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BF6679F-833E-1E03-3ACA-4459667C50BE}"/>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2598252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20659-74B4-EA99-71F2-D8D40BFD6A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443E56-EAF1-438E-860A-3383C3FC28A5}"/>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4" name="Footer Placeholder 3">
            <a:extLst>
              <a:ext uri="{FF2B5EF4-FFF2-40B4-BE49-F238E27FC236}">
                <a16:creationId xmlns:a16="http://schemas.microsoft.com/office/drawing/2014/main" id="{7DBAA253-D193-2C6C-5112-7536F57C9B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07F5E2D-01CD-8C43-E0DA-FE48D712F471}"/>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166425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C0AA15-88DB-2B84-3DA9-D3C6718EB8B7}"/>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3" name="Footer Placeholder 2">
            <a:extLst>
              <a:ext uri="{FF2B5EF4-FFF2-40B4-BE49-F238E27FC236}">
                <a16:creationId xmlns:a16="http://schemas.microsoft.com/office/drawing/2014/main" id="{8B2B9CA4-9FAA-90ED-E6B1-51CB9FEA074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5A57C7-0F94-5798-9BD7-07ABEE16FF32}"/>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598564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6C1A-D88C-E651-E4EC-721A148A3E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C48E9C-8481-589A-7350-1299221BB7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FF3360-A3FD-E112-CB5D-80FB71F4D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4045B-B865-BC2D-464A-73EBFEE6BB7B}"/>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6" name="Footer Placeholder 5">
            <a:extLst>
              <a:ext uri="{FF2B5EF4-FFF2-40B4-BE49-F238E27FC236}">
                <a16:creationId xmlns:a16="http://schemas.microsoft.com/office/drawing/2014/main" id="{E67F4CD9-9C09-BD29-3A5C-C7EC2BDAD20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F5F3683-12AF-3659-2989-F17BC4198700}"/>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3613445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DCF87-7048-B29F-13B3-167633048C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A70388-2BCC-4A9C-F721-60AD189F70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53F8D5F-8F1A-8AB7-5837-410736315B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DD1EF7-7DE7-0160-6193-D7CA27EBE9F5}"/>
              </a:ext>
            </a:extLst>
          </p:cNvPr>
          <p:cNvSpPr>
            <a:spLocks noGrp="1"/>
          </p:cNvSpPr>
          <p:nvPr>
            <p:ph type="dt" sz="half" idx="10"/>
          </p:nvPr>
        </p:nvSpPr>
        <p:spPr/>
        <p:txBody>
          <a:bodyPr/>
          <a:lstStyle/>
          <a:p>
            <a:fld id="{4237AD92-60BB-4494-8E9F-5491E651E62F}" type="datetimeFigureOut">
              <a:rPr lang="en-US" smtClean="0"/>
              <a:t>3/18/2026</a:t>
            </a:fld>
            <a:endParaRPr lang="en-US" dirty="0"/>
          </a:p>
        </p:txBody>
      </p:sp>
      <p:sp>
        <p:nvSpPr>
          <p:cNvPr id="6" name="Footer Placeholder 5">
            <a:extLst>
              <a:ext uri="{FF2B5EF4-FFF2-40B4-BE49-F238E27FC236}">
                <a16:creationId xmlns:a16="http://schemas.microsoft.com/office/drawing/2014/main" id="{6685B941-B44A-79CF-C754-008313444E6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D6DFBDC-6367-518B-635A-4A7BF4A7A79F}"/>
              </a:ext>
            </a:extLst>
          </p:cNvPr>
          <p:cNvSpPr>
            <a:spLocks noGrp="1"/>
          </p:cNvSpPr>
          <p:nvPr>
            <p:ph type="sldNum" sz="quarter" idx="12"/>
          </p:nvPr>
        </p:nvSpPr>
        <p:spPr/>
        <p:txBody>
          <a:bodyPr/>
          <a:lstStyle/>
          <a:p>
            <a:fld id="{D02BDD58-FDAB-4035-B3AC-7DBE6AA8AF2D}" type="slidenum">
              <a:rPr lang="en-US" smtClean="0"/>
              <a:t>‹#›</a:t>
            </a:fld>
            <a:endParaRPr lang="en-US" dirty="0"/>
          </a:p>
        </p:txBody>
      </p:sp>
    </p:spTree>
    <p:extLst>
      <p:ext uri="{BB962C8B-B14F-4D97-AF65-F5344CB8AC3E}">
        <p14:creationId xmlns:p14="http://schemas.microsoft.com/office/powerpoint/2010/main" val="2699638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0D750C-43D9-5C78-4A83-D5AAC6EFEA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F89C91-8FD0-B7A0-B905-3E41F3B65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3C6F1D-1670-CE03-D00C-FFB0DA7C3B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37AD92-60BB-4494-8E9F-5491E651E62F}" type="datetimeFigureOut">
              <a:rPr lang="en-US" smtClean="0"/>
              <a:t>3/18/2026</a:t>
            </a:fld>
            <a:endParaRPr lang="en-US" dirty="0"/>
          </a:p>
        </p:txBody>
      </p:sp>
      <p:sp>
        <p:nvSpPr>
          <p:cNvPr id="5" name="Footer Placeholder 4">
            <a:extLst>
              <a:ext uri="{FF2B5EF4-FFF2-40B4-BE49-F238E27FC236}">
                <a16:creationId xmlns:a16="http://schemas.microsoft.com/office/drawing/2014/main" id="{9C89552E-28ED-BB1A-2557-3979E91CE4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9EFFFD1-0C2E-8031-40B3-5C7DE03E01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2BDD58-FDAB-4035-B3AC-7DBE6AA8AF2D}" type="slidenum">
              <a:rPr lang="en-US" smtClean="0"/>
              <a:t>‹#›</a:t>
            </a:fld>
            <a:endParaRPr lang="en-US" dirty="0"/>
          </a:p>
        </p:txBody>
      </p:sp>
    </p:spTree>
    <p:extLst>
      <p:ext uri="{BB962C8B-B14F-4D97-AF65-F5344CB8AC3E}">
        <p14:creationId xmlns:p14="http://schemas.microsoft.com/office/powerpoint/2010/main" val="2204019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historian@vaauxiliary.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458D7-0CF4-5421-A80F-C2103779D7C7}"/>
              </a:ext>
            </a:extLst>
          </p:cNvPr>
          <p:cNvSpPr>
            <a:spLocks noGrp="1"/>
          </p:cNvSpPr>
          <p:nvPr>
            <p:ph type="ctrTitle"/>
          </p:nvPr>
        </p:nvSpPr>
        <p:spPr>
          <a:xfrm>
            <a:off x="1524000" y="2900516"/>
            <a:ext cx="9144000" cy="1711676"/>
          </a:xfrm>
        </p:spPr>
        <p:txBody>
          <a:bodyPr>
            <a:normAutofit fontScale="90000"/>
          </a:bodyPr>
          <a:lstStyle/>
          <a:p>
            <a:pPr>
              <a:lnSpc>
                <a:spcPct val="100000"/>
              </a:lnSpc>
            </a:pPr>
            <a:br>
              <a:rPr lang="en-US" alt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br>
            <a:br>
              <a:rPr lang="en-US" alt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br>
            <a:br>
              <a:rPr lang="en-US" alt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br>
            <a:br>
              <a:rPr lang="en-US" alt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br>
            <a:r>
              <a:rPr lang="en-US" sz="4000" b="1" dirty="0"/>
              <a:t>Department of Virginia  </a:t>
            </a:r>
            <a:br>
              <a:rPr lang="en-US" sz="4000" b="1" dirty="0"/>
            </a:br>
            <a:r>
              <a:rPr lang="en-US" sz="4000" b="1" dirty="0"/>
              <a:t>American Legion Auxiliary </a:t>
            </a:r>
            <a:br>
              <a:rPr lang="en-US" sz="4000" b="1" dirty="0"/>
            </a:br>
            <a:r>
              <a:rPr lang="en-US" sz="4000" b="1" dirty="0"/>
              <a:t>Historian Report </a:t>
            </a:r>
            <a:endParaRPr lang="en-US" sz="4000" dirty="0"/>
          </a:p>
        </p:txBody>
      </p:sp>
      <p:sp>
        <p:nvSpPr>
          <p:cNvPr id="3" name="Subtitle 2">
            <a:extLst>
              <a:ext uri="{FF2B5EF4-FFF2-40B4-BE49-F238E27FC236}">
                <a16:creationId xmlns:a16="http://schemas.microsoft.com/office/drawing/2014/main" id="{CE8F7BBC-3831-E3BE-3AF7-980FD7ED6845}"/>
              </a:ext>
            </a:extLst>
          </p:cNvPr>
          <p:cNvSpPr>
            <a:spLocks noGrp="1"/>
          </p:cNvSpPr>
          <p:nvPr>
            <p:ph type="subTitle" idx="1"/>
          </p:nvPr>
        </p:nvSpPr>
        <p:spPr>
          <a:xfrm>
            <a:off x="1524000" y="4612192"/>
            <a:ext cx="9144000" cy="1698173"/>
          </a:xfrm>
        </p:spPr>
        <p:txBody>
          <a:bodyPr>
            <a:normAutofit fontScale="92500" lnSpcReduction="20000"/>
          </a:bodyPr>
          <a:lstStyle/>
          <a:p>
            <a:endParaRPr kumimoji="0" lang="en-US" altLang="en-US" sz="2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endParaRPr kumimoji="0" lang="en-US" altLang="en-US" sz="2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r>
              <a:rPr kumimoji="0" lang="en-US" altLang="en-US" sz="2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Spring  Conference  2026</a:t>
            </a:r>
          </a:p>
          <a:p>
            <a:r>
              <a:rPr kumimoji="0" lang="en-US" altLang="en-US" sz="2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Janice  Banks </a:t>
            </a:r>
          </a:p>
          <a:p>
            <a:r>
              <a:rPr kumimoji="0" lang="en-US" altLang="en-US" sz="2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Department  Historian</a:t>
            </a:r>
            <a:endParaRPr lang="en-US" altLang="en-US" sz="2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kumimoji="0" lang="en-US" altLang="en-US" sz="2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2">
            <a:extLst>
              <a:ext uri="{FF2B5EF4-FFF2-40B4-BE49-F238E27FC236}">
                <a16:creationId xmlns:a16="http://schemas.microsoft.com/office/drawing/2014/main" id="{BED8EC44-46C4-0DD9-06AF-3C4B0A36E306}"/>
              </a:ext>
            </a:extLst>
          </p:cNvPr>
          <p:cNvSpPr>
            <a:spLocks noChangeArrowheads="1"/>
          </p:cNvSpPr>
          <p:nvPr/>
        </p:nvSpPr>
        <p:spPr bwMode="auto">
          <a:xfrm>
            <a:off x="-363793"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5" name="Rectangle 3">
            <a:extLst>
              <a:ext uri="{FF2B5EF4-FFF2-40B4-BE49-F238E27FC236}">
                <a16:creationId xmlns:a16="http://schemas.microsoft.com/office/drawing/2014/main" id="{89A83D9D-B8E2-9BE6-DD21-A7D2C0D6A805}"/>
              </a:ext>
            </a:extLst>
          </p:cNvPr>
          <p:cNvSpPr>
            <a:spLocks noChangeArrowheads="1"/>
          </p:cNvSpPr>
          <p:nvPr/>
        </p:nvSpPr>
        <p:spPr bwMode="auto">
          <a:xfrm>
            <a:off x="5907485" y="2477367"/>
            <a:ext cx="377026" cy="1461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a:t>
            </a:r>
            <a:br>
              <a:rPr kumimoji="0" lang="en-US" altLang="en-US" sz="1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br>
              <a:rPr kumimoji="0" lang="en-US" altLang="en-US" sz="12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br>
              <a:rPr kumimoji="0" lang="en-US" altLang="en-US" sz="12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kumimoji="0" lang="en-US" altLang="en-US" sz="2500" b="0"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7" name="Picture 6" descr="A blue star with yellow stripes&#10;&#10;AI-generated content may be incorrect.">
            <a:extLst>
              <a:ext uri="{FF2B5EF4-FFF2-40B4-BE49-F238E27FC236}">
                <a16:creationId xmlns:a16="http://schemas.microsoft.com/office/drawing/2014/main" id="{4A04F833-3927-C35B-1757-73EA1401048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24372" y="304800"/>
            <a:ext cx="3137829" cy="2608774"/>
          </a:xfrm>
          <a:prstGeom prst="rect">
            <a:avLst/>
          </a:prstGeom>
        </p:spPr>
      </p:pic>
    </p:spTree>
    <p:extLst>
      <p:ext uri="{BB962C8B-B14F-4D97-AF65-F5344CB8AC3E}">
        <p14:creationId xmlns:p14="http://schemas.microsoft.com/office/powerpoint/2010/main" val="376640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CCC28-7FB8-A4BC-EDBB-05C5E3E71240}"/>
              </a:ext>
            </a:extLst>
          </p:cNvPr>
          <p:cNvSpPr>
            <a:spLocks noGrp="1"/>
          </p:cNvSpPr>
          <p:nvPr>
            <p:ph type="title"/>
          </p:nvPr>
        </p:nvSpPr>
        <p:spPr>
          <a:xfrm>
            <a:off x="366252" y="681037"/>
            <a:ext cx="10515600" cy="1485220"/>
          </a:xfrm>
        </p:spPr>
        <p:txBody>
          <a:bodyPr>
            <a:normAutofit fontScale="90000"/>
          </a:bodyPr>
          <a:lstStyle/>
          <a:p>
            <a:pPr algn="ctr"/>
            <a:br>
              <a:rPr lang="en-US" b="1" dirty="0"/>
            </a:br>
            <a:r>
              <a:rPr lang="en-US" b="1" dirty="0"/>
              <a:t>American Legion Auxiliary Mid-Year </a:t>
            </a:r>
            <a:br>
              <a:rPr lang="en-US" b="1" dirty="0"/>
            </a:br>
            <a:r>
              <a:rPr lang="en-US" b="1" dirty="0"/>
              <a:t>Historian Report </a:t>
            </a:r>
            <a:br>
              <a:rPr lang="en-US" dirty="0"/>
            </a:br>
            <a:endParaRPr lang="en-US" dirty="0"/>
          </a:p>
        </p:txBody>
      </p:sp>
      <p:sp>
        <p:nvSpPr>
          <p:cNvPr id="3" name="Content Placeholder 2">
            <a:extLst>
              <a:ext uri="{FF2B5EF4-FFF2-40B4-BE49-F238E27FC236}">
                <a16:creationId xmlns:a16="http://schemas.microsoft.com/office/drawing/2014/main" id="{90719452-8A5C-E060-0094-62C8BA484F21}"/>
              </a:ext>
            </a:extLst>
          </p:cNvPr>
          <p:cNvSpPr>
            <a:spLocks noGrp="1"/>
          </p:cNvSpPr>
          <p:nvPr>
            <p:ph idx="1"/>
          </p:nvPr>
        </p:nvSpPr>
        <p:spPr/>
        <p:txBody>
          <a:bodyPr/>
          <a:lstStyle/>
          <a:p>
            <a:pPr marL="0" indent="0">
              <a:buNone/>
            </a:pPr>
            <a:endParaRPr lang="en-US" dirty="0"/>
          </a:p>
          <a:p>
            <a:pPr marL="0" indent="0">
              <a:buNone/>
            </a:pPr>
            <a:r>
              <a:rPr lang="en-US" dirty="0"/>
              <a:t>	The American Legion Auxiliary historian's primary duty is to document, preserve, and safeguard the unit's history throughout the year. It is done by collecting, archiving, and recording unit activities, events, and member accomplishments in narrative and/or pictorial formats.   </a:t>
            </a:r>
          </a:p>
          <a:p>
            <a:endParaRPr lang="en-US" dirty="0"/>
          </a:p>
        </p:txBody>
      </p:sp>
    </p:spTree>
    <p:extLst>
      <p:ext uri="{BB962C8B-B14F-4D97-AF65-F5344CB8AC3E}">
        <p14:creationId xmlns:p14="http://schemas.microsoft.com/office/powerpoint/2010/main" val="1992519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BB32C-1758-0D8E-3708-F85029114F46}"/>
              </a:ext>
            </a:extLst>
          </p:cNvPr>
          <p:cNvSpPr>
            <a:spLocks noGrp="1"/>
          </p:cNvSpPr>
          <p:nvPr>
            <p:ph type="title"/>
          </p:nvPr>
        </p:nvSpPr>
        <p:spPr>
          <a:xfrm>
            <a:off x="481781" y="365125"/>
            <a:ext cx="10872019" cy="1325563"/>
          </a:xfrm>
        </p:spPr>
        <p:txBody>
          <a:bodyPr>
            <a:normAutofit/>
          </a:bodyPr>
          <a:lstStyle/>
          <a:p>
            <a:pPr algn="ctr"/>
            <a:r>
              <a:rPr lang="en-US" b="1" dirty="0"/>
              <a:t>American Legion Auxiliary Mid-Year </a:t>
            </a:r>
            <a:br>
              <a:rPr lang="en-US" b="1" dirty="0"/>
            </a:br>
            <a:r>
              <a:rPr lang="en-US" b="1" dirty="0"/>
              <a:t>Historian Report</a:t>
            </a:r>
            <a:endParaRPr lang="en-US" dirty="0"/>
          </a:p>
        </p:txBody>
      </p:sp>
      <p:sp>
        <p:nvSpPr>
          <p:cNvPr id="3" name="Content Placeholder 2">
            <a:extLst>
              <a:ext uri="{FF2B5EF4-FFF2-40B4-BE49-F238E27FC236}">
                <a16:creationId xmlns:a16="http://schemas.microsoft.com/office/drawing/2014/main" id="{F9325C10-6B40-AF00-7294-4494FC50AAB6}"/>
              </a:ext>
            </a:extLst>
          </p:cNvPr>
          <p:cNvSpPr>
            <a:spLocks noGrp="1"/>
          </p:cNvSpPr>
          <p:nvPr>
            <p:ph idx="1"/>
          </p:nvPr>
        </p:nvSpPr>
        <p:spPr/>
        <p:txBody>
          <a:bodyPr>
            <a:normAutofit lnSpcReduction="10000"/>
          </a:bodyPr>
          <a:lstStyle/>
          <a:p>
            <a:pPr marL="0" indent="0">
              <a:buNone/>
            </a:pPr>
            <a:r>
              <a:rPr lang="en-US" dirty="0"/>
              <a:t>A total of  twenty-four Historian Mid-year Reports were received. Outstanding work by each and every Historian who submitted reports on time—thank you.</a:t>
            </a:r>
            <a:endParaRPr lang="en-US" sz="2400" dirty="0"/>
          </a:p>
          <a:p>
            <a:endParaRPr lang="en-US" dirty="0"/>
          </a:p>
          <a:p>
            <a:pPr marL="0" indent="0">
              <a:buNone/>
            </a:pPr>
            <a:r>
              <a:rPr lang="en-US" dirty="0"/>
              <a:t>Our Department  of Virginia Historians have done an outstanding job recording units history and submitting photographs. Pictures can be a powerful tool for the historian—they capture what was done in a way words sometimes cannot, and they help preserve records for generations to come. This is the living legacy of your Unit.</a:t>
            </a:r>
          </a:p>
          <a:p>
            <a:pPr marL="0" indent="0">
              <a:buNone/>
            </a:pPr>
            <a:r>
              <a:rPr lang="en-US" dirty="0"/>
              <a:t> </a:t>
            </a:r>
          </a:p>
          <a:p>
            <a:endParaRPr lang="en-US" dirty="0"/>
          </a:p>
        </p:txBody>
      </p:sp>
    </p:spTree>
    <p:extLst>
      <p:ext uri="{BB962C8B-B14F-4D97-AF65-F5344CB8AC3E}">
        <p14:creationId xmlns:p14="http://schemas.microsoft.com/office/powerpoint/2010/main" val="1153054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E0D63-CFAF-065D-45BD-7F8D191BB3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CFCAC3-8A6A-C741-AE8F-A85D6E859590}"/>
              </a:ext>
            </a:extLst>
          </p:cNvPr>
          <p:cNvSpPr>
            <a:spLocks noGrp="1"/>
          </p:cNvSpPr>
          <p:nvPr>
            <p:ph type="title"/>
          </p:nvPr>
        </p:nvSpPr>
        <p:spPr>
          <a:xfrm>
            <a:off x="452284" y="365125"/>
            <a:ext cx="10901516" cy="1325563"/>
          </a:xfrm>
        </p:spPr>
        <p:txBody>
          <a:bodyPr>
            <a:normAutofit/>
          </a:bodyPr>
          <a:lstStyle/>
          <a:p>
            <a:pPr algn="ctr"/>
            <a:r>
              <a:rPr lang="en-US" b="1" dirty="0"/>
              <a:t>American Legion Auxiliary Mid-Year </a:t>
            </a:r>
            <a:br>
              <a:rPr lang="en-US" b="1" dirty="0"/>
            </a:br>
            <a:r>
              <a:rPr lang="en-US" b="1" dirty="0"/>
              <a:t>Historian Report</a:t>
            </a:r>
            <a:endParaRPr lang="en-US" dirty="0"/>
          </a:p>
        </p:txBody>
      </p:sp>
      <p:sp>
        <p:nvSpPr>
          <p:cNvPr id="3" name="Content Placeholder 2">
            <a:extLst>
              <a:ext uri="{FF2B5EF4-FFF2-40B4-BE49-F238E27FC236}">
                <a16:creationId xmlns:a16="http://schemas.microsoft.com/office/drawing/2014/main" id="{12E5DD81-DC9E-048F-C780-CF3F844BB4BF}"/>
              </a:ext>
            </a:extLst>
          </p:cNvPr>
          <p:cNvSpPr>
            <a:spLocks noGrp="1"/>
          </p:cNvSpPr>
          <p:nvPr>
            <p:ph idx="1"/>
          </p:nvPr>
        </p:nvSpPr>
        <p:spPr>
          <a:xfrm>
            <a:off x="1339646" y="1491327"/>
            <a:ext cx="10515600" cy="4860311"/>
          </a:xfrm>
        </p:spPr>
        <p:txBody>
          <a:bodyPr>
            <a:noAutofit/>
          </a:bodyPr>
          <a:lstStyle/>
          <a:p>
            <a:pPr marL="0" indent="0">
              <a:buNone/>
            </a:pPr>
            <a:endParaRPr lang="en-US" sz="1200" dirty="0"/>
          </a:p>
          <a:p>
            <a:pPr marL="0" indent="0">
              <a:buNone/>
            </a:pPr>
            <a:r>
              <a:rPr lang="en-US" sz="1600" dirty="0"/>
              <a:t>Here are some of the outstanding activities units shared in their mid-year reports. </a:t>
            </a:r>
          </a:p>
          <a:p>
            <a:pPr marL="0" indent="0">
              <a:buNone/>
            </a:pPr>
            <a:r>
              <a:rPr lang="en-US" sz="1600" dirty="0"/>
              <a:t>This is only a handful of the excellent work submitted:</a:t>
            </a:r>
          </a:p>
          <a:p>
            <a:pPr lvl="0"/>
            <a:r>
              <a:rPr lang="en-US" sz="1600" dirty="0"/>
              <a:t>One unit hosted a Women Veterans Mental Health Brunch.</a:t>
            </a:r>
          </a:p>
          <a:p>
            <a:pPr lvl="0"/>
            <a:r>
              <a:rPr lang="en-US" sz="1600" dirty="0"/>
              <a:t>Several units held yard sales and bake sales.</a:t>
            </a:r>
          </a:p>
          <a:p>
            <a:pPr lvl="0"/>
            <a:r>
              <a:rPr lang="en-US" sz="1600" dirty="0"/>
              <a:t>Several units participated in neighborhood parades, Flag Day, Patriot Day, and 9/11 community events.</a:t>
            </a:r>
          </a:p>
          <a:p>
            <a:pPr lvl="0"/>
            <a:r>
              <a:rPr lang="en-US" sz="1600" dirty="0"/>
              <a:t>Many units coordinated and assisted with back-to-school events for school-aged children in their communities.</a:t>
            </a:r>
          </a:p>
          <a:p>
            <a:pPr lvl="0"/>
            <a:r>
              <a:rPr lang="en-US" sz="1600" dirty="0"/>
              <a:t>Many units coordinated and assisted with Trunk-or-Treat events in their local communities.</a:t>
            </a:r>
          </a:p>
          <a:p>
            <a:pPr lvl="0"/>
            <a:r>
              <a:rPr lang="en-US" sz="1600" dirty="0"/>
              <a:t>Many units participated in Veterans Day activities with the American Legion family.</a:t>
            </a:r>
          </a:p>
          <a:p>
            <a:pPr lvl="0"/>
            <a:r>
              <a:rPr lang="en-US" sz="1600" dirty="0"/>
              <a:t>Many units coordinated and assisted with providing Thanksgiving baskets to local families in their communities.</a:t>
            </a:r>
          </a:p>
          <a:p>
            <a:pPr lvl="0"/>
            <a:r>
              <a:rPr lang="en-US" sz="1600" dirty="0"/>
              <a:t>Several units made monetary donations to their local VA hospitals to support area veterans.</a:t>
            </a:r>
          </a:p>
          <a:p>
            <a:pPr lvl="0"/>
            <a:r>
              <a:rPr lang="en-US" sz="1600" dirty="0"/>
              <a:t>One member donated toys and contributed over 200 volunteer hours, along with an in-kind donation of $1,500.00.</a:t>
            </a:r>
          </a:p>
          <a:p>
            <a:pPr marL="0" indent="0">
              <a:buNone/>
            </a:pPr>
            <a:endParaRPr lang="en-US" sz="1600" b="1" dirty="0"/>
          </a:p>
          <a:p>
            <a:pPr marL="0" indent="0">
              <a:buNone/>
            </a:pPr>
            <a:endParaRPr lang="en-US" sz="1600" dirty="0"/>
          </a:p>
          <a:p>
            <a:pPr marL="0" indent="0">
              <a:buNone/>
            </a:pPr>
            <a:r>
              <a:rPr lang="en-US" sz="1200" dirty="0"/>
              <a:t>	</a:t>
            </a:r>
          </a:p>
        </p:txBody>
      </p:sp>
    </p:spTree>
    <p:extLst>
      <p:ext uri="{BB962C8B-B14F-4D97-AF65-F5344CB8AC3E}">
        <p14:creationId xmlns:p14="http://schemas.microsoft.com/office/powerpoint/2010/main" val="2789467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6BDD7-BC55-FC29-4A55-34956EE5E727}"/>
              </a:ext>
            </a:extLst>
          </p:cNvPr>
          <p:cNvSpPr>
            <a:spLocks noGrp="1"/>
          </p:cNvSpPr>
          <p:nvPr>
            <p:ph type="title"/>
          </p:nvPr>
        </p:nvSpPr>
        <p:spPr>
          <a:xfrm>
            <a:off x="216310" y="365125"/>
            <a:ext cx="11137490" cy="1325563"/>
          </a:xfrm>
        </p:spPr>
        <p:txBody>
          <a:bodyPr/>
          <a:lstStyle/>
          <a:p>
            <a:pPr algn="ctr"/>
            <a:r>
              <a:rPr lang="en-US" b="1" dirty="0"/>
              <a:t>American Legion Auxiliary Mid-Year </a:t>
            </a:r>
            <a:br>
              <a:rPr lang="en-US" b="1" dirty="0"/>
            </a:br>
            <a:r>
              <a:rPr lang="en-US" b="1" dirty="0"/>
              <a:t>Historian Report</a:t>
            </a:r>
            <a:endParaRPr lang="en-US" dirty="0"/>
          </a:p>
        </p:txBody>
      </p:sp>
      <p:sp>
        <p:nvSpPr>
          <p:cNvPr id="3" name="Content Placeholder 2">
            <a:extLst>
              <a:ext uri="{FF2B5EF4-FFF2-40B4-BE49-F238E27FC236}">
                <a16:creationId xmlns:a16="http://schemas.microsoft.com/office/drawing/2014/main" id="{5D440EB9-2506-CA40-B5E3-C811927FD813}"/>
              </a:ext>
            </a:extLst>
          </p:cNvPr>
          <p:cNvSpPr>
            <a:spLocks noGrp="1"/>
          </p:cNvSpPr>
          <p:nvPr>
            <p:ph idx="1"/>
          </p:nvPr>
        </p:nvSpPr>
        <p:spPr/>
        <p:txBody>
          <a:bodyPr>
            <a:normAutofit fontScale="70000" lnSpcReduction="20000"/>
          </a:bodyPr>
          <a:lstStyle/>
          <a:p>
            <a:pPr lvl="0"/>
            <a:r>
              <a:rPr lang="en-US" dirty="0"/>
              <a:t>One unit invited Hampton VA veterans to their Post for a fish fry with the American Legion family.</a:t>
            </a:r>
          </a:p>
          <a:p>
            <a:pPr lvl="0"/>
            <a:r>
              <a:rPr lang="en-US" dirty="0"/>
              <a:t>One unit invited Hampton VA veterans to their building for a Game Day with the American Legion family.</a:t>
            </a:r>
          </a:p>
          <a:p>
            <a:pPr lvl="0"/>
            <a:r>
              <a:rPr lang="en-US" dirty="0"/>
              <a:t>One unit, along with The American Legion family, provided lunch and snacks for local Fire and Rescue first responders.</a:t>
            </a:r>
          </a:p>
          <a:p>
            <a:pPr lvl="0"/>
            <a:r>
              <a:rPr lang="en-US" dirty="0"/>
              <a:t>Many units coordinated and assisted with providing Thanksgiving baskets to local families in their communities.</a:t>
            </a:r>
          </a:p>
          <a:p>
            <a:pPr lvl="0"/>
            <a:r>
              <a:rPr lang="en-US" dirty="0"/>
              <a:t>Several units made monetary donations to their local VA hospitals to support area veterans.</a:t>
            </a:r>
          </a:p>
          <a:p>
            <a:pPr lvl="0"/>
            <a:r>
              <a:rPr lang="en-US" dirty="0"/>
              <a:t>One unit sponsored a Day of Caring and donated 130 blankets for children.</a:t>
            </a:r>
          </a:p>
          <a:p>
            <a:pPr lvl="0"/>
            <a:r>
              <a:rPr lang="en-US" dirty="0"/>
              <a:t>Several units supported Toys for Tots through a special drive with their Legion Post for toy drop-offs, and by placing up to fourteen collection boxes at local businesses.</a:t>
            </a:r>
          </a:p>
          <a:p>
            <a:pPr lvl="0"/>
            <a:r>
              <a:rPr lang="en-US" dirty="0"/>
              <a:t>One member donated toys and contributed over 200 volunteer hours, along with an in-kind donation of $1,500.00.</a:t>
            </a:r>
          </a:p>
          <a:p>
            <a:endParaRPr lang="en-US" dirty="0"/>
          </a:p>
        </p:txBody>
      </p:sp>
    </p:spTree>
    <p:extLst>
      <p:ext uri="{BB962C8B-B14F-4D97-AF65-F5344CB8AC3E}">
        <p14:creationId xmlns:p14="http://schemas.microsoft.com/office/powerpoint/2010/main" val="4024623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30E87-AD49-E4E1-DD6F-3AB5FE08CD17}"/>
              </a:ext>
            </a:extLst>
          </p:cNvPr>
          <p:cNvSpPr>
            <a:spLocks noGrp="1"/>
          </p:cNvSpPr>
          <p:nvPr>
            <p:ph type="title"/>
          </p:nvPr>
        </p:nvSpPr>
        <p:spPr>
          <a:xfrm>
            <a:off x="422787" y="365125"/>
            <a:ext cx="10931013" cy="1325563"/>
          </a:xfrm>
        </p:spPr>
        <p:txBody>
          <a:bodyPr>
            <a:normAutofit/>
          </a:bodyPr>
          <a:lstStyle/>
          <a:p>
            <a:pPr algn="ctr"/>
            <a:r>
              <a:rPr lang="en-US" b="1" dirty="0"/>
              <a:t>American Legion Auxiliary Mid-Year </a:t>
            </a:r>
            <a:br>
              <a:rPr lang="en-US" b="1" dirty="0"/>
            </a:br>
            <a:r>
              <a:rPr lang="en-US" b="1" dirty="0"/>
              <a:t>Historian Report</a:t>
            </a:r>
            <a:endParaRPr lang="en-US" dirty="0"/>
          </a:p>
        </p:txBody>
      </p:sp>
      <p:sp>
        <p:nvSpPr>
          <p:cNvPr id="3" name="Content Placeholder 2">
            <a:extLst>
              <a:ext uri="{FF2B5EF4-FFF2-40B4-BE49-F238E27FC236}">
                <a16:creationId xmlns:a16="http://schemas.microsoft.com/office/drawing/2014/main" id="{1F04D9A2-DFE0-5ACF-BAFA-1FE09823CDB9}"/>
              </a:ext>
            </a:extLst>
          </p:cNvPr>
          <p:cNvSpPr>
            <a:spLocks noGrp="1"/>
          </p:cNvSpPr>
          <p:nvPr>
            <p:ph idx="1"/>
          </p:nvPr>
        </p:nvSpPr>
        <p:spPr/>
        <p:txBody>
          <a:bodyPr/>
          <a:lstStyle/>
          <a:p>
            <a:pPr marL="0" indent="0" algn="ctr">
              <a:buNone/>
            </a:pPr>
            <a:r>
              <a:rPr lang="en-US" dirty="0"/>
              <a:t>Historian Program Awards</a:t>
            </a:r>
          </a:p>
          <a:p>
            <a:pPr lvl="0"/>
            <a:endParaRPr lang="en-US" b="1" dirty="0"/>
          </a:p>
          <a:p>
            <a:pPr lvl="0"/>
            <a:r>
              <a:rPr lang="en-US" b="1" dirty="0"/>
              <a:t>Certificate presented to each department Junior historian who forwards a copy of veteran’s history using the Veterans History Project.</a:t>
            </a:r>
            <a:endParaRPr lang="en-US" dirty="0"/>
          </a:p>
          <a:p>
            <a:pPr lvl="0"/>
            <a:r>
              <a:rPr lang="en-US" b="1" dirty="0"/>
              <a:t>Certificate presented to each department Junior historian who helps Senior members record their Auxiliary memories for the “Member’s Remember” history project.</a:t>
            </a:r>
            <a:endParaRPr lang="en-US" dirty="0"/>
          </a:p>
          <a:p>
            <a:pPr marL="0" indent="0">
              <a:buNone/>
            </a:pPr>
            <a:r>
              <a:rPr lang="en-US" b="1" dirty="0"/>
              <a:t> </a:t>
            </a:r>
            <a:endParaRPr lang="en-US" dirty="0"/>
          </a:p>
          <a:p>
            <a:endParaRPr lang="en-US" dirty="0"/>
          </a:p>
        </p:txBody>
      </p:sp>
    </p:spTree>
    <p:extLst>
      <p:ext uri="{BB962C8B-B14F-4D97-AF65-F5344CB8AC3E}">
        <p14:creationId xmlns:p14="http://schemas.microsoft.com/office/powerpoint/2010/main" val="1819079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D52C4-A70A-C9EF-D7F9-6F48A1E8549C}"/>
              </a:ext>
            </a:extLst>
          </p:cNvPr>
          <p:cNvSpPr>
            <a:spLocks noGrp="1"/>
          </p:cNvSpPr>
          <p:nvPr>
            <p:ph type="title"/>
          </p:nvPr>
        </p:nvSpPr>
        <p:spPr>
          <a:xfrm>
            <a:off x="206477" y="365125"/>
            <a:ext cx="11147323" cy="1325563"/>
          </a:xfrm>
        </p:spPr>
        <p:txBody>
          <a:bodyPr>
            <a:normAutofit/>
          </a:bodyPr>
          <a:lstStyle/>
          <a:p>
            <a:pPr algn="ctr"/>
            <a:r>
              <a:rPr lang="en-US" b="1" dirty="0"/>
              <a:t>American Legion Auxiliary Mid-Year </a:t>
            </a:r>
            <a:br>
              <a:rPr lang="en-US" b="1" dirty="0"/>
            </a:br>
            <a:r>
              <a:rPr lang="en-US" b="1" dirty="0"/>
              <a:t>Historian Report</a:t>
            </a:r>
            <a:endParaRPr lang="en-US" dirty="0"/>
          </a:p>
        </p:txBody>
      </p:sp>
      <p:sp>
        <p:nvSpPr>
          <p:cNvPr id="3" name="Content Placeholder 2">
            <a:extLst>
              <a:ext uri="{FF2B5EF4-FFF2-40B4-BE49-F238E27FC236}">
                <a16:creationId xmlns:a16="http://schemas.microsoft.com/office/drawing/2014/main" id="{AD563EAF-FAE0-23DB-8CF4-C59B9B44302E}"/>
              </a:ext>
            </a:extLst>
          </p:cNvPr>
          <p:cNvSpPr>
            <a:spLocks noGrp="1"/>
          </p:cNvSpPr>
          <p:nvPr>
            <p:ph idx="1"/>
          </p:nvPr>
        </p:nvSpPr>
        <p:spPr/>
        <p:txBody>
          <a:bodyPr/>
          <a:lstStyle/>
          <a:p>
            <a:pPr marL="457200" lvl="1" indent="0">
              <a:buNone/>
            </a:pPr>
            <a:r>
              <a:rPr lang="en-US" b="1" dirty="0"/>
              <a:t>                                </a:t>
            </a:r>
          </a:p>
          <a:p>
            <a:pPr marL="457200" lvl="1" indent="0" algn="ctr">
              <a:buNone/>
            </a:pPr>
            <a:r>
              <a:rPr lang="en-US" sz="3600" b="1" dirty="0"/>
              <a:t>Year–End  Reporting </a:t>
            </a:r>
            <a:endParaRPr lang="en-US" sz="3600" dirty="0"/>
          </a:p>
          <a:p>
            <a:pPr marL="0" indent="0">
              <a:buNone/>
            </a:pPr>
            <a:endParaRPr lang="en-US" dirty="0"/>
          </a:p>
          <a:p>
            <a:pPr marL="0" indent="0">
              <a:buNone/>
            </a:pPr>
            <a:r>
              <a:rPr lang="en-US" dirty="0"/>
              <a:t>Please submit  your Year-end reports. They can be mailed or emailed. These reports are suggested as tools to measure the direction and effectiveness of your unit’s activities. Forms and/or narratives should be sent to the department historian by April 15, 2026. </a:t>
            </a:r>
          </a:p>
        </p:txBody>
      </p:sp>
    </p:spTree>
    <p:extLst>
      <p:ext uri="{BB962C8B-B14F-4D97-AF65-F5344CB8AC3E}">
        <p14:creationId xmlns:p14="http://schemas.microsoft.com/office/powerpoint/2010/main" val="204363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F8658-AC6B-0FF4-E22A-E7AC7F87BE41}"/>
              </a:ext>
            </a:extLst>
          </p:cNvPr>
          <p:cNvSpPr>
            <a:spLocks noGrp="1"/>
          </p:cNvSpPr>
          <p:nvPr>
            <p:ph type="title"/>
          </p:nvPr>
        </p:nvSpPr>
        <p:spPr/>
        <p:txBody>
          <a:bodyPr>
            <a:normAutofit fontScale="90000"/>
          </a:bodyPr>
          <a:lstStyle/>
          <a:p>
            <a:br>
              <a:rPr lang="en-US" b="1" dirty="0"/>
            </a:br>
            <a:r>
              <a:rPr lang="en-US" b="1" dirty="0"/>
              <a:t>American Legion Auxiliary 2025-2026 Historian</a:t>
            </a:r>
            <a:br>
              <a:rPr lang="en-US" dirty="0"/>
            </a:br>
            <a:endParaRPr lang="en-US" dirty="0"/>
          </a:p>
        </p:txBody>
      </p:sp>
      <p:sp>
        <p:nvSpPr>
          <p:cNvPr id="3" name="Content Placeholder 2">
            <a:extLst>
              <a:ext uri="{FF2B5EF4-FFF2-40B4-BE49-F238E27FC236}">
                <a16:creationId xmlns:a16="http://schemas.microsoft.com/office/drawing/2014/main" id="{2F0340AC-658A-A908-C582-1AC16DD5D36A}"/>
              </a:ext>
            </a:extLst>
          </p:cNvPr>
          <p:cNvSpPr>
            <a:spLocks noGrp="1"/>
          </p:cNvSpPr>
          <p:nvPr>
            <p:ph idx="1"/>
          </p:nvPr>
        </p:nvSpPr>
        <p:spPr/>
        <p:txBody>
          <a:bodyPr/>
          <a:lstStyle/>
          <a:p>
            <a:pPr marL="0" indent="0">
              <a:buNone/>
            </a:pPr>
            <a:r>
              <a:rPr lang="en-US" b="1" dirty="0"/>
              <a:t>			     Department  Historian</a:t>
            </a:r>
            <a:r>
              <a:rPr lang="en-US" dirty="0"/>
              <a:t> </a:t>
            </a:r>
            <a:br>
              <a:rPr lang="en-US" dirty="0"/>
            </a:br>
            <a:r>
              <a:rPr lang="en-US" dirty="0"/>
              <a:t> </a:t>
            </a:r>
            <a:br>
              <a:rPr lang="en-US" dirty="0"/>
            </a:br>
            <a:r>
              <a:rPr lang="en-US" dirty="0"/>
              <a:t> </a:t>
            </a:r>
            <a:br>
              <a:rPr lang="en-US" dirty="0"/>
            </a:br>
            <a:r>
              <a:rPr lang="en-US" dirty="0"/>
              <a:t>				</a:t>
            </a:r>
            <a:r>
              <a:rPr lang="en-US" b="1" dirty="0"/>
              <a:t>Janice M. Banks</a:t>
            </a:r>
            <a:endParaRPr lang="en-US" dirty="0"/>
          </a:p>
          <a:p>
            <a:pPr marL="0" indent="0">
              <a:buNone/>
            </a:pPr>
            <a:r>
              <a:rPr lang="en-US" b="1" dirty="0"/>
              <a:t>			</a:t>
            </a:r>
            <a:r>
              <a:rPr lang="en-US" b="1" dirty="0" err="1">
                <a:hlinkClick r:id="rId2"/>
              </a:rPr>
              <a:t>historian@</a:t>
            </a:r>
            <a:r>
              <a:rPr lang="en-US" b="1" err="1">
                <a:hlinkClick r:id="rId2"/>
              </a:rPr>
              <a:t>vaauxiliary</a:t>
            </a:r>
            <a:r>
              <a:rPr lang="en-US" b="1">
                <a:hlinkClick r:id="rId2"/>
              </a:rPr>
              <a:t>.org</a:t>
            </a:r>
            <a:r>
              <a:rPr lang="en-US" b="1"/>
              <a:t> </a:t>
            </a:r>
            <a:endParaRPr lang="en-US" dirty="0"/>
          </a:p>
        </p:txBody>
      </p:sp>
    </p:spTree>
    <p:extLst>
      <p:ext uri="{BB962C8B-B14F-4D97-AF65-F5344CB8AC3E}">
        <p14:creationId xmlns:p14="http://schemas.microsoft.com/office/powerpoint/2010/main" val="9300142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226</TotalTime>
  <Words>650</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Courier New</vt:lpstr>
      <vt:lpstr>Office Theme</vt:lpstr>
      <vt:lpstr>    Department of Virginia   American Legion Auxiliary  Historian Report </vt:lpstr>
      <vt:lpstr> American Legion Auxiliary Mid-Year  Historian Report  </vt:lpstr>
      <vt:lpstr>American Legion Auxiliary Mid-Year  Historian Report</vt:lpstr>
      <vt:lpstr>American Legion Auxiliary Mid-Year  Historian Report</vt:lpstr>
      <vt:lpstr>American Legion Auxiliary Mid-Year  Historian Report</vt:lpstr>
      <vt:lpstr>American Legion Auxiliary Mid-Year  Historian Report</vt:lpstr>
      <vt:lpstr>American Legion Auxiliary Mid-Year  Historian Report</vt:lpstr>
      <vt:lpstr> American Legion Auxiliary 2025-2026 Historian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Department of Virginia   American Legion Auxiliary  Historian Report </dc:title>
  <dc:creator>Banks, Janice M.</dc:creator>
  <cp:lastModifiedBy>Lisa Chaplin</cp:lastModifiedBy>
  <cp:revision>6</cp:revision>
  <dcterms:created xsi:type="dcterms:W3CDTF">2025-10-15T11:44:48Z</dcterms:created>
  <dcterms:modified xsi:type="dcterms:W3CDTF">2026-03-18T14:33:16Z</dcterms:modified>
</cp:coreProperties>
</file>