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85351" autoAdjust="0"/>
  </p:normalViewPr>
  <p:slideViewPr>
    <p:cSldViewPr snapToGrid="0">
      <p:cViewPr varScale="1">
        <p:scale>
          <a:sx n="94" d="100"/>
          <a:sy n="94" d="100"/>
        </p:scale>
        <p:origin x="187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Chaplin" userId="d1d1a143-2ad5-4087-9018-304144088031" providerId="ADAL" clId="{80BA50C4-CE00-40BB-9D49-5BE4B67B1DFB}"/>
    <pc:docChg chg="modSld">
      <pc:chgData name="Lisa Chaplin" userId="d1d1a143-2ad5-4087-9018-304144088031" providerId="ADAL" clId="{80BA50C4-CE00-40BB-9D49-5BE4B67B1DFB}" dt="2026-03-18T14:32:29.345" v="4" actId="20577"/>
      <pc:docMkLst>
        <pc:docMk/>
      </pc:docMkLst>
      <pc:sldChg chg="modSp mod">
        <pc:chgData name="Lisa Chaplin" userId="d1d1a143-2ad5-4087-9018-304144088031" providerId="ADAL" clId="{80BA50C4-CE00-40BB-9D49-5BE4B67B1DFB}" dt="2026-03-18T14:32:29.345" v="4" actId="20577"/>
        <pc:sldMkLst>
          <pc:docMk/>
          <pc:sldMk cId="3707703472" sldId="258"/>
        </pc:sldMkLst>
        <pc:spChg chg="mod">
          <ac:chgData name="Lisa Chaplin" userId="d1d1a143-2ad5-4087-9018-304144088031" providerId="ADAL" clId="{80BA50C4-CE00-40BB-9D49-5BE4B67B1DFB}" dt="2026-03-18T14:32:29.345" v="4" actId="20577"/>
          <ac:spMkLst>
            <pc:docMk/>
            <pc:sldMk cId="3707703472" sldId="258"/>
            <ac:spMk id="3" creationId="{3B9AEFA4-923C-F5DB-FDD3-0E0EDE4D307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EAB857FE-3A5D-4EE5-995C-C2ACB039FD63}" type="datetimeFigureOut">
              <a:rPr lang="en-US" smtClean="0"/>
              <a:t>3/18/2026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6ED263AB-5AC4-4D32-8C40-E5EFA8619794}" type="slidenum">
              <a:rPr lang="en-US" smtClean="0"/>
              <a:t>‹#›</a:t>
            </a:fld>
            <a:endParaRPr lang="en-US"/>
          </a:p>
        </p:txBody>
      </p:sp>
    </p:spTree>
    <p:extLst>
      <p:ext uri="{BB962C8B-B14F-4D97-AF65-F5344CB8AC3E}">
        <p14:creationId xmlns:p14="http://schemas.microsoft.com/office/powerpoint/2010/main" val="683601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D263AB-5AC4-4D32-8C40-E5EFA8619794}" type="slidenum">
              <a:rPr lang="en-US" smtClean="0"/>
              <a:t>1</a:t>
            </a:fld>
            <a:endParaRPr lang="en-US"/>
          </a:p>
        </p:txBody>
      </p:sp>
    </p:spTree>
    <p:extLst>
      <p:ext uri="{BB962C8B-B14F-4D97-AF65-F5344CB8AC3E}">
        <p14:creationId xmlns:p14="http://schemas.microsoft.com/office/powerpoint/2010/main" val="2261448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6DF88-3C2D-671C-4861-3CAEA4073B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136A22C-FF43-55A7-6ADC-D535F427D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8228B1-0FC2-741D-ABD6-2D74A50E6B06}"/>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5" name="Footer Placeholder 4">
            <a:extLst>
              <a:ext uri="{FF2B5EF4-FFF2-40B4-BE49-F238E27FC236}">
                <a16:creationId xmlns:a16="http://schemas.microsoft.com/office/drawing/2014/main" id="{44FFA96A-0E9F-4EC8-948F-58543FAB383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567141D-B8CA-E2BE-ACA1-2DB135586856}"/>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1043670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B368-F0EE-598A-2958-45892F45D37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2BB903-DCD4-AB8D-3592-0B6845BEB1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8B95E7-0169-5B61-70F4-20092DC97201}"/>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5" name="Footer Placeholder 4">
            <a:extLst>
              <a:ext uri="{FF2B5EF4-FFF2-40B4-BE49-F238E27FC236}">
                <a16:creationId xmlns:a16="http://schemas.microsoft.com/office/drawing/2014/main" id="{75C49AA9-F2C8-0979-45A7-FB62F66CAE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14C3093-E51C-51AB-F422-7441C2BFBA21}"/>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813947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8BB382-D42B-783A-A45B-CBF147CD6D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DCA5F0C-05CB-F95A-ABFF-AE3D8AC07CB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92B532-95EE-8E74-6810-0869208B8F3A}"/>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5" name="Footer Placeholder 4">
            <a:extLst>
              <a:ext uri="{FF2B5EF4-FFF2-40B4-BE49-F238E27FC236}">
                <a16:creationId xmlns:a16="http://schemas.microsoft.com/office/drawing/2014/main" id="{78625B01-E994-DF8D-8D05-4F3143E1A9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930F142-C7BE-58F8-1779-244CE96C7EF5}"/>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3768644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CD387-25EF-297A-9867-8C699BDC79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93B0E3-143F-54A4-65EB-C2D5336AC0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8017DD-7A81-6CB4-1D4F-469DFDBBE7C5}"/>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5" name="Footer Placeholder 4">
            <a:extLst>
              <a:ext uri="{FF2B5EF4-FFF2-40B4-BE49-F238E27FC236}">
                <a16:creationId xmlns:a16="http://schemas.microsoft.com/office/drawing/2014/main" id="{7B02426D-3A30-B468-397F-9C3E80CE7D2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83D73B-B147-D9CB-1E89-47C60948B0A9}"/>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2074035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B8363-484D-E4E7-B3CF-2D42FD11CA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605B6C-1DE7-70D4-DB87-9610BF231B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DBD0AC-5241-6C3E-909E-6EAD4A2C9616}"/>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5" name="Footer Placeholder 4">
            <a:extLst>
              <a:ext uri="{FF2B5EF4-FFF2-40B4-BE49-F238E27FC236}">
                <a16:creationId xmlns:a16="http://schemas.microsoft.com/office/drawing/2014/main" id="{EA195F31-3B03-A827-2DA6-4E96B8E7359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82B3AD-B43D-1FD0-A089-1F556B6EB4A0}"/>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605970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37272-D5BF-AB0E-9BBE-251E410DFD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CEF16F-F2FF-D509-82C8-4E0DB9AEBC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5703063-9887-58F7-2293-603F47A6911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DA3AE6-9BCD-8378-54F7-141A935C4067}"/>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6" name="Footer Placeholder 5">
            <a:extLst>
              <a:ext uri="{FF2B5EF4-FFF2-40B4-BE49-F238E27FC236}">
                <a16:creationId xmlns:a16="http://schemas.microsoft.com/office/drawing/2014/main" id="{4D01F597-8FC2-5631-0A93-79378D3E3E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505B74B-9BD3-AA49-03AA-5AD57705CF39}"/>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616171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006DD-CDFD-C990-773A-746353962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4CA5625-32CF-D001-3BCD-86FF62BF78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DA7941-4E7B-889B-C090-1CABD1E83E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242F62A-9624-D660-162A-43FEF50C75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EFF51F-9587-CB69-681B-7BBA3CCBE44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143CF9-668B-D601-3061-E19497BA20BE}"/>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8" name="Footer Placeholder 7">
            <a:extLst>
              <a:ext uri="{FF2B5EF4-FFF2-40B4-BE49-F238E27FC236}">
                <a16:creationId xmlns:a16="http://schemas.microsoft.com/office/drawing/2014/main" id="{4451CD82-A71A-A403-8728-FBD9BB43670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28894BE-7261-F108-0F5E-81C4F70DDF4D}"/>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2153749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E085C-1CA4-EC46-127B-8DAA6735D8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8AE8B8A-1F61-0CBF-AFCC-9797B07EB961}"/>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4" name="Footer Placeholder 3">
            <a:extLst>
              <a:ext uri="{FF2B5EF4-FFF2-40B4-BE49-F238E27FC236}">
                <a16:creationId xmlns:a16="http://schemas.microsoft.com/office/drawing/2014/main" id="{48BC3F22-6850-467E-C6CB-6DCC9CF1A2E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A0F8F31-7ED2-6A37-98E5-25355036E49E}"/>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3898726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A2C924-A5B0-16A8-432B-EAE82C36F8C9}"/>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3" name="Footer Placeholder 2">
            <a:extLst>
              <a:ext uri="{FF2B5EF4-FFF2-40B4-BE49-F238E27FC236}">
                <a16:creationId xmlns:a16="http://schemas.microsoft.com/office/drawing/2014/main" id="{F8A8CB91-4C8D-E2D3-DAAA-C0C1BF1B172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2611A75-A7FE-13FF-6A29-E38E64B59993}"/>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3443539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D1725-B551-C27B-44CB-B523E72D08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E577D8-C907-7647-457C-A49E48EC3E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0920B58-2CFC-4746-DDDA-A99EEDE301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1E4525-AA4A-0C28-AAF3-FF555741DF6E}"/>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6" name="Footer Placeholder 5">
            <a:extLst>
              <a:ext uri="{FF2B5EF4-FFF2-40B4-BE49-F238E27FC236}">
                <a16:creationId xmlns:a16="http://schemas.microsoft.com/office/drawing/2014/main" id="{9042119A-06AB-BE30-3108-87E838D1142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5679013-A6F3-7019-5308-62F9876A0672}"/>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3924047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93038-4638-1429-9F1E-7DFB7AFE3D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56C2EA-312F-649D-6F51-606B62F538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7DD4668-FB32-9270-99EE-0930B83E8F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71D306-565B-BBC8-51DE-7971E5A0DF3F}"/>
              </a:ext>
            </a:extLst>
          </p:cNvPr>
          <p:cNvSpPr>
            <a:spLocks noGrp="1"/>
          </p:cNvSpPr>
          <p:nvPr>
            <p:ph type="dt" sz="half" idx="10"/>
          </p:nvPr>
        </p:nvSpPr>
        <p:spPr/>
        <p:txBody>
          <a:bodyPr/>
          <a:lstStyle/>
          <a:p>
            <a:fld id="{E4AC17A8-076B-4236-BD6C-3E678C447B03}" type="datetimeFigureOut">
              <a:rPr lang="en-US" smtClean="0"/>
              <a:t>3/18/2026</a:t>
            </a:fld>
            <a:endParaRPr lang="en-US" dirty="0"/>
          </a:p>
        </p:txBody>
      </p:sp>
      <p:sp>
        <p:nvSpPr>
          <p:cNvPr id="6" name="Footer Placeholder 5">
            <a:extLst>
              <a:ext uri="{FF2B5EF4-FFF2-40B4-BE49-F238E27FC236}">
                <a16:creationId xmlns:a16="http://schemas.microsoft.com/office/drawing/2014/main" id="{13FD83B8-1F8E-D20B-D1D3-242B160FE8A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EA2B887-AEE3-D22E-41CA-B4E14E823CCD}"/>
              </a:ext>
            </a:extLst>
          </p:cNvPr>
          <p:cNvSpPr>
            <a:spLocks noGrp="1"/>
          </p:cNvSpPr>
          <p:nvPr>
            <p:ph type="sldNum" sz="quarter" idx="12"/>
          </p:nvPr>
        </p:nvSpPr>
        <p:spPr/>
        <p:txBody>
          <a:bodyPr/>
          <a:lstStyle/>
          <a:p>
            <a:fld id="{031D9F0A-8FB3-4471-AA47-BEB38EDA67D3}" type="slidenum">
              <a:rPr lang="en-US" smtClean="0"/>
              <a:t>‹#›</a:t>
            </a:fld>
            <a:endParaRPr lang="en-US" dirty="0"/>
          </a:p>
        </p:txBody>
      </p:sp>
    </p:spTree>
    <p:extLst>
      <p:ext uri="{BB962C8B-B14F-4D97-AF65-F5344CB8AC3E}">
        <p14:creationId xmlns:p14="http://schemas.microsoft.com/office/powerpoint/2010/main" val="4067430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57CD0D-2005-3CA5-56A5-FCE25B5DBF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A4C439-E508-F11F-EDE3-C6A2F2A8AE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80CC3A-E772-BD27-9394-545C6C6223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4AC17A8-076B-4236-BD6C-3E678C447B03}" type="datetimeFigureOut">
              <a:rPr lang="en-US" smtClean="0"/>
              <a:t>3/18/2026</a:t>
            </a:fld>
            <a:endParaRPr lang="en-US" dirty="0"/>
          </a:p>
        </p:txBody>
      </p:sp>
      <p:sp>
        <p:nvSpPr>
          <p:cNvPr id="5" name="Footer Placeholder 4">
            <a:extLst>
              <a:ext uri="{FF2B5EF4-FFF2-40B4-BE49-F238E27FC236}">
                <a16:creationId xmlns:a16="http://schemas.microsoft.com/office/drawing/2014/main" id="{24B1D101-62F5-74F1-E278-423F34307C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6FFC246C-DECE-1D3A-E5C3-F75DDB7C7B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31D9F0A-8FB3-4471-AA47-BEB38EDA67D3}" type="slidenum">
              <a:rPr lang="en-US" smtClean="0"/>
              <a:t>‹#›</a:t>
            </a:fld>
            <a:endParaRPr lang="en-US" dirty="0"/>
          </a:p>
        </p:txBody>
      </p:sp>
    </p:spTree>
    <p:extLst>
      <p:ext uri="{BB962C8B-B14F-4D97-AF65-F5344CB8AC3E}">
        <p14:creationId xmlns:p14="http://schemas.microsoft.com/office/powerpoint/2010/main" val="617238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juniors@vaauxiliary.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14F23-5D20-2FAE-AD75-A219FD28F05E}"/>
              </a:ext>
            </a:extLst>
          </p:cNvPr>
          <p:cNvSpPr>
            <a:spLocks noGrp="1"/>
          </p:cNvSpPr>
          <p:nvPr>
            <p:ph type="ctrTitle"/>
          </p:nvPr>
        </p:nvSpPr>
        <p:spPr>
          <a:xfrm>
            <a:off x="3721994" y="631065"/>
            <a:ext cx="6946006" cy="1287887"/>
          </a:xfrm>
        </p:spPr>
        <p:txBody>
          <a:bodyPr>
            <a:normAutofit fontScale="90000"/>
          </a:bodyPr>
          <a:lstStyle/>
          <a:p>
            <a:r>
              <a:rPr lang="en-US" sz="3200" b="1" i="1" dirty="0">
                <a:effectLst>
                  <a:outerShdw blurRad="38100" dist="19050" dir="2700000" algn="tl">
                    <a:schemeClr val="dk1">
                      <a:alpha val="40000"/>
                    </a:schemeClr>
                  </a:outerShdw>
                </a:effectLst>
              </a:rPr>
              <a:t>Department of Virginia</a:t>
            </a:r>
            <a:br>
              <a:rPr lang="en-US" sz="3200" b="1" dirty="0"/>
            </a:br>
            <a:r>
              <a:rPr lang="en-US" sz="3200" b="1" i="1" dirty="0">
                <a:effectLst>
                  <a:outerShdw blurRad="38100" dist="19050" dir="2700000" algn="tl">
                    <a:schemeClr val="dk1">
                      <a:alpha val="40000"/>
                    </a:schemeClr>
                  </a:outerShdw>
                </a:effectLst>
              </a:rPr>
              <a:t>Junior Activities Committee</a:t>
            </a:r>
            <a:br>
              <a:rPr lang="en-US" sz="3200" b="1" dirty="0"/>
            </a:br>
            <a:r>
              <a:rPr lang="en-US" sz="3200" b="1" i="1" dirty="0">
                <a:effectLst>
                  <a:outerShdw blurRad="38100" dist="19050" dir="2700000" algn="tl">
                    <a:schemeClr val="dk1">
                      <a:alpha val="40000"/>
                    </a:schemeClr>
                  </a:outerShdw>
                </a:effectLst>
              </a:rPr>
              <a:t>2025 – 2026</a:t>
            </a:r>
            <a:endParaRPr lang="en-US" sz="3200" b="1" dirty="0"/>
          </a:p>
        </p:txBody>
      </p:sp>
      <p:sp>
        <p:nvSpPr>
          <p:cNvPr id="3" name="Subtitle 2">
            <a:extLst>
              <a:ext uri="{FF2B5EF4-FFF2-40B4-BE49-F238E27FC236}">
                <a16:creationId xmlns:a16="http://schemas.microsoft.com/office/drawing/2014/main" id="{F057F6EF-5F14-C2B4-1FAD-CA9150C533C6}"/>
              </a:ext>
            </a:extLst>
          </p:cNvPr>
          <p:cNvSpPr>
            <a:spLocks noGrp="1"/>
          </p:cNvSpPr>
          <p:nvPr>
            <p:ph type="subTitle" idx="1"/>
          </p:nvPr>
        </p:nvSpPr>
        <p:spPr>
          <a:xfrm>
            <a:off x="1004553" y="2391419"/>
            <a:ext cx="10444766" cy="3835515"/>
          </a:xfrm>
        </p:spPr>
        <p:txBody>
          <a:bodyPr/>
          <a:lstStyle/>
          <a:p>
            <a:pPr algn="l"/>
            <a:r>
              <a:rPr lang="en-US" b="1" dirty="0"/>
              <a:t>#1 Goal is to INCREASE participation of ALA Junior members in our meetings and activities!</a:t>
            </a:r>
          </a:p>
          <a:p>
            <a:pPr algn="l"/>
            <a:endParaRPr lang="en-US" sz="2000" b="1" dirty="0"/>
          </a:p>
          <a:p>
            <a:pPr algn="l"/>
            <a:r>
              <a:rPr lang="en-US" sz="2000" b="1" dirty="0"/>
              <a:t>ALA members aged 17 and under are Junior Members. Our goal this year is to increase Junior Member participation in all of our meetings and activities. This includes encouraging them to attend Mission Training, where SAL Youth ages 8 to 17 are invited to meet alongside ALA Juniors.</a:t>
            </a:r>
          </a:p>
          <a:p>
            <a:endParaRPr lang="en-US" dirty="0"/>
          </a:p>
        </p:txBody>
      </p:sp>
      <p:pic>
        <p:nvPicPr>
          <p:cNvPr id="4" name="Picture 3" descr="A black background with blue and red text&#10;&#10;AI-generated content may be incorrect.">
            <a:extLst>
              <a:ext uri="{FF2B5EF4-FFF2-40B4-BE49-F238E27FC236}">
                <a16:creationId xmlns:a16="http://schemas.microsoft.com/office/drawing/2014/main" id="{B499D7D0-808E-EB57-0E13-7957716047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1190" y="779708"/>
            <a:ext cx="2876550" cy="990600"/>
          </a:xfrm>
          <a:prstGeom prst="rect">
            <a:avLst/>
          </a:prstGeom>
        </p:spPr>
      </p:pic>
    </p:spTree>
    <p:extLst>
      <p:ext uri="{BB962C8B-B14F-4D97-AF65-F5344CB8AC3E}">
        <p14:creationId xmlns:p14="http://schemas.microsoft.com/office/powerpoint/2010/main" val="3038755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607B4-3BE7-F349-391C-6A35C6057F81}"/>
              </a:ext>
            </a:extLst>
          </p:cNvPr>
          <p:cNvSpPr>
            <a:spLocks noGrp="1"/>
          </p:cNvSpPr>
          <p:nvPr>
            <p:ph type="title"/>
          </p:nvPr>
        </p:nvSpPr>
        <p:spPr>
          <a:xfrm>
            <a:off x="838200" y="365125"/>
            <a:ext cx="10515600" cy="2648531"/>
          </a:xfrm>
        </p:spPr>
        <p:txBody>
          <a:bodyPr>
            <a:noAutofit/>
          </a:bodyPr>
          <a:lstStyle/>
          <a:p>
            <a:r>
              <a:rPr lang="en-US" sz="2000" b="1" dirty="0"/>
              <a:t>Hats for Heroes Service Project </a:t>
            </a:r>
            <a:br>
              <a:rPr lang="en-US" sz="2000" b="1" dirty="0"/>
            </a:br>
            <a:br>
              <a:rPr lang="en-US" sz="2000" b="1" dirty="0"/>
            </a:br>
            <a:r>
              <a:rPr lang="en-US" sz="2000" dirty="0"/>
              <a:t>ALA National President Pam Ray has selected Hats for Heroes as the service project for Mission Training meetings. Junior and SAL Youth members will race to see who can stuff a winter beanie hat full of hygiene items, which include ALA-branded chapstick, toothpaste, toothbrush, deodorant, lotion, hand warmers, and other essentials. ALA Division Chairs will ensure the hats reach the hands of area homeless veterans and hospitalized veterans. </a:t>
            </a:r>
            <a:r>
              <a:rPr lang="en-US" sz="2000" i="1" dirty="0"/>
              <a:t>Try this in your own unit!</a:t>
            </a:r>
            <a:br>
              <a:rPr lang="en-US" sz="2000" dirty="0"/>
            </a:br>
            <a:endParaRPr lang="en-US" sz="2000" dirty="0"/>
          </a:p>
        </p:txBody>
      </p:sp>
      <p:sp>
        <p:nvSpPr>
          <p:cNvPr id="3" name="Content Placeholder 2">
            <a:extLst>
              <a:ext uri="{FF2B5EF4-FFF2-40B4-BE49-F238E27FC236}">
                <a16:creationId xmlns:a16="http://schemas.microsoft.com/office/drawing/2014/main" id="{AA2C4F35-41E3-4318-F9B7-3E4EAA8721FD}"/>
              </a:ext>
            </a:extLst>
          </p:cNvPr>
          <p:cNvSpPr>
            <a:spLocks noGrp="1"/>
          </p:cNvSpPr>
          <p:nvPr>
            <p:ph idx="1"/>
          </p:nvPr>
        </p:nvSpPr>
        <p:spPr>
          <a:xfrm>
            <a:off x="838200" y="1825625"/>
            <a:ext cx="10515600" cy="4351338"/>
          </a:xfrm>
        </p:spPr>
        <p:txBody>
          <a:bodyPr>
            <a:normAutofit/>
          </a:bodyPr>
          <a:lstStyle/>
          <a:p>
            <a:endParaRPr lang="en-US" dirty="0"/>
          </a:p>
          <a:p>
            <a:endParaRPr lang="en-US" dirty="0"/>
          </a:p>
          <a:p>
            <a:pPr marL="0" indent="0">
              <a:buNone/>
            </a:pPr>
            <a:r>
              <a:rPr lang="en-US" sz="2200" b="1" dirty="0"/>
              <a:t>Patch Program</a:t>
            </a:r>
          </a:p>
          <a:p>
            <a:pPr marL="0" indent="0">
              <a:buNone/>
            </a:pPr>
            <a:r>
              <a:rPr lang="en-US" sz="2000" b="1" i="1" dirty="0"/>
              <a:t>Two patches this year</a:t>
            </a:r>
            <a:r>
              <a:rPr lang="en-US" sz="2000" dirty="0"/>
              <a:t>! The regular patch program and now also the Spirit of Youth Fund Patch. Any Junior or SAL youth can earn this patch if they raise at least $5 for each year old. For example, a 17-year-old would raise a minimum of $85 (17 x $5 = $85.) This special Junior patch has been created for our Junior members and Sons of The American Legion youth to be involved in raising money for the Spirit of Youth Fund. Help get the word out to all our members! We hope every Junior and SAL youth will be involved in an activity to raise money for the Spirit of Youth Fund. </a:t>
            </a:r>
          </a:p>
          <a:p>
            <a:endParaRPr lang="en-US" dirty="0"/>
          </a:p>
        </p:txBody>
      </p:sp>
    </p:spTree>
    <p:extLst>
      <p:ext uri="{BB962C8B-B14F-4D97-AF65-F5344CB8AC3E}">
        <p14:creationId xmlns:p14="http://schemas.microsoft.com/office/powerpoint/2010/main" val="1225181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5C913-5C5E-5592-31EA-DA55FA8E4927}"/>
              </a:ext>
            </a:extLst>
          </p:cNvPr>
          <p:cNvSpPr>
            <a:spLocks noGrp="1"/>
          </p:cNvSpPr>
          <p:nvPr>
            <p:ph type="title"/>
          </p:nvPr>
        </p:nvSpPr>
        <p:spPr/>
        <p:txBody>
          <a:bodyPr>
            <a:normAutofit/>
          </a:bodyPr>
          <a:lstStyle/>
          <a:p>
            <a:r>
              <a:rPr lang="en-US" sz="2000" b="1" dirty="0"/>
              <a:t>Rising Star Junior Award</a:t>
            </a:r>
            <a:br>
              <a:rPr lang="en-US" sz="2000" b="1" dirty="0"/>
            </a:br>
            <a:endParaRPr lang="en-US" sz="2000" dirty="0"/>
          </a:p>
        </p:txBody>
      </p:sp>
      <p:sp>
        <p:nvSpPr>
          <p:cNvPr id="3" name="Content Placeholder 2">
            <a:extLst>
              <a:ext uri="{FF2B5EF4-FFF2-40B4-BE49-F238E27FC236}">
                <a16:creationId xmlns:a16="http://schemas.microsoft.com/office/drawing/2014/main" id="{3B9AEFA4-923C-F5DB-FDD3-0E0EDE4D3077}"/>
              </a:ext>
            </a:extLst>
          </p:cNvPr>
          <p:cNvSpPr>
            <a:spLocks noGrp="1"/>
          </p:cNvSpPr>
          <p:nvPr>
            <p:ph idx="1"/>
          </p:nvPr>
        </p:nvSpPr>
        <p:spPr>
          <a:xfrm>
            <a:off x="838200" y="1184856"/>
            <a:ext cx="10515600" cy="4992107"/>
          </a:xfrm>
        </p:spPr>
        <p:txBody>
          <a:bodyPr/>
          <a:lstStyle/>
          <a:p>
            <a:pPr marL="0" indent="0">
              <a:buNone/>
            </a:pPr>
            <a:r>
              <a:rPr lang="en-US" sz="2000" b="1" i="1" dirty="0"/>
              <a:t>New!</a:t>
            </a:r>
            <a:r>
              <a:rPr lang="en-US" sz="2000" b="1" dirty="0"/>
              <a:t> </a:t>
            </a:r>
            <a:r>
              <a:rPr lang="en-US" sz="2000" dirty="0"/>
              <a:t>Like the Junior Member of the Year program, the Rising Star Junior Award recognizes our younger members and their active participation in the ALA’s mission. Five Rising Star Awards will be awarded by division, and recipients receive a citation plaque AND authorized travel for the junior member and a chaperone to attend a Mission Training Meeting. Members 8 to 13 years old at the beginning of the year and in good standing are eligible. Junior members are required to submit an essay.</a:t>
            </a:r>
          </a:p>
          <a:p>
            <a:pPr marL="0" indent="0" algn="ctr">
              <a:buNone/>
            </a:pPr>
            <a:endParaRPr lang="en-US" sz="2400" b="1" dirty="0"/>
          </a:p>
          <a:p>
            <a:pPr marL="0" indent="0" algn="ctr">
              <a:buNone/>
            </a:pPr>
            <a:r>
              <a:rPr lang="en-US" sz="2400" b="1" dirty="0"/>
              <a:t>Junior Activities Committee</a:t>
            </a:r>
          </a:p>
          <a:p>
            <a:pPr marL="0" indent="0">
              <a:buNone/>
            </a:pPr>
            <a:r>
              <a:rPr lang="en-US" sz="1800" b="1" dirty="0"/>
              <a:t>Chair:  Carol Harlow	Vice Chair:  Dawn Badgley	      Advisor:  Bonnie Crews</a:t>
            </a:r>
          </a:p>
          <a:p>
            <a:pPr marL="0" indent="0">
              <a:buNone/>
            </a:pPr>
            <a:r>
              <a:rPr lang="en-US" sz="1800" b="1" dirty="0">
                <a:hlinkClick r:id="rId2"/>
              </a:rPr>
              <a:t>juniors@vaauxiliary.org</a:t>
            </a:r>
            <a:r>
              <a:rPr lang="en-US" sz="1800" b="1" dirty="0"/>
              <a:t>	</a:t>
            </a:r>
            <a:r>
              <a:rPr lang="en-US" sz="2000" dirty="0"/>
              <a:t>						</a:t>
            </a:r>
            <a:endParaRPr lang="en-US" dirty="0"/>
          </a:p>
        </p:txBody>
      </p:sp>
      <p:sp>
        <p:nvSpPr>
          <p:cNvPr id="13" name="Rectangle 3">
            <a:extLst>
              <a:ext uri="{FF2B5EF4-FFF2-40B4-BE49-F238E27FC236}">
                <a16:creationId xmlns:a16="http://schemas.microsoft.com/office/drawing/2014/main" id="{735A492E-077E-A34E-1538-E91796C30284}"/>
              </a:ext>
            </a:extLst>
          </p:cNvPr>
          <p:cNvSpPr>
            <a:spLocks noChangeArrowheads="1"/>
          </p:cNvSpPr>
          <p:nvPr/>
        </p:nvSpPr>
        <p:spPr bwMode="auto">
          <a:xfrm>
            <a:off x="2725738" y="34750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37077034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304</TotalTime>
  <Words>427</Words>
  <Application>Microsoft Office PowerPoint</Application>
  <PresentationFormat>Widescreen</PresentationFormat>
  <Paragraphs>16</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Department of Virginia Junior Activities Committee 2025 – 2026</vt:lpstr>
      <vt:lpstr>Hats for Heroes Service Project   ALA National President Pam Ray has selected Hats for Heroes as the service project for Mission Training meetings. Junior and SAL Youth members will race to see who can stuff a winter beanie hat full of hygiene items, which include ALA-branded chapstick, toothpaste, toothbrush, deodorant, lotion, hand warmers, and other essentials. ALA Division Chairs will ensure the hats reach the hands of area homeless veterans and hospitalized veterans. Try this in your own unit! </vt:lpstr>
      <vt:lpstr>Rising Star Junior Award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Virginia Junior Activities Committee 2025 – 2026</dc:title>
  <dc:creator>Carol Campbell</dc:creator>
  <cp:lastModifiedBy>Lisa Chaplin</cp:lastModifiedBy>
  <cp:revision>6</cp:revision>
  <cp:lastPrinted>2025-10-21T00:24:00Z</cp:lastPrinted>
  <dcterms:created xsi:type="dcterms:W3CDTF">2025-10-20T19:34:23Z</dcterms:created>
  <dcterms:modified xsi:type="dcterms:W3CDTF">2026-03-18T14:32:34Z</dcterms:modified>
</cp:coreProperties>
</file>