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62"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F445E-BC7F-452A-8836-4CA8812A75FC}" v="18" dt="2026-02-25T11:07:20.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8450" autoAdjust="0"/>
  </p:normalViewPr>
  <p:slideViewPr>
    <p:cSldViewPr snapToGrid="0">
      <p:cViewPr varScale="1">
        <p:scale>
          <a:sx n="87" d="100"/>
          <a:sy n="87" d="100"/>
        </p:scale>
        <p:origin x="1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95F2E-B984-4275-A3D1-425109538135}" type="datetimeFigureOut">
              <a:rPr lang="en-US" smtClean="0"/>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2E59C-FC86-4056-A471-40F982752333}" type="slidenum">
              <a:rPr lang="en-US" smtClean="0"/>
              <a:t>‹#›</a:t>
            </a:fld>
            <a:endParaRPr lang="en-US" dirty="0"/>
          </a:p>
        </p:txBody>
      </p:sp>
    </p:spTree>
    <p:extLst>
      <p:ext uri="{BB962C8B-B14F-4D97-AF65-F5344CB8AC3E}">
        <p14:creationId xmlns:p14="http://schemas.microsoft.com/office/powerpoint/2010/main" val="383414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2E59C-FC86-4056-A471-40F982752333}" type="slidenum">
              <a:rPr lang="en-US" smtClean="0"/>
              <a:t>1</a:t>
            </a:fld>
            <a:endParaRPr lang="en-US" dirty="0"/>
          </a:p>
        </p:txBody>
      </p:sp>
    </p:spTree>
    <p:extLst>
      <p:ext uri="{BB962C8B-B14F-4D97-AF65-F5344CB8AC3E}">
        <p14:creationId xmlns:p14="http://schemas.microsoft.com/office/powerpoint/2010/main" val="137501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2E59C-FC86-4056-A471-40F982752333}" type="slidenum">
              <a:rPr lang="en-US" smtClean="0"/>
              <a:t>2</a:t>
            </a:fld>
            <a:endParaRPr lang="en-US" dirty="0"/>
          </a:p>
        </p:txBody>
      </p:sp>
    </p:spTree>
    <p:extLst>
      <p:ext uri="{BB962C8B-B14F-4D97-AF65-F5344CB8AC3E}">
        <p14:creationId xmlns:p14="http://schemas.microsoft.com/office/powerpoint/2010/main" val="374231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63B6-BE28-618D-0309-CC6378A70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70499-320D-2595-BC5E-0C93395D2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0ED188-5A17-95AC-9923-21B27049D5D7}"/>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323A4D30-10AF-B984-744D-EFBEC23D6A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183ADB-D0D8-BD48-BCAB-8EA2610FAAA8}"/>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28976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17CA-4740-1178-9E33-F2617C4B8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C7E22F-59CA-A88C-B5A3-F757DBBB0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FA753-12C3-0D24-1C23-C3E8A88EF309}"/>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F9325FE8-E1AF-84DF-79B1-71760FA535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3E69BD-DF85-D310-E9F1-3F4A65CF91E6}"/>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41732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C68BC-2E08-34DF-CC09-3FB08B2006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D61EE1-358B-4118-26EF-DE69C9049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32634-A47E-65C9-B1D3-BFCB2DE321E7}"/>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A4608931-9D42-CEBB-9DCD-EC918CB708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E82447-1AC4-EE41-588E-63040F2FB0CA}"/>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3655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C70B-5BC4-BE20-FC7E-33D327CA3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A1702-E5BC-225A-719F-76A0AE33B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2C46E-D648-04DF-7D1C-03003139779D}"/>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8917C29F-CB48-0FBC-0BC8-E10441E68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3B7055-5344-FAE5-B086-39BC68BDEF30}"/>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336183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189-DEAD-A93E-8CFD-293264D47D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89CF-9CA7-6D7D-3CC5-8B253F76C9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442150-839F-368F-A56C-0844F6163557}"/>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FC390370-555C-DA8F-27D6-472A695E4D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1E0A4F-40B9-0511-A934-B4F4B75A5EA5}"/>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42938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B323-A16E-A31A-AAA1-FE1148E94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50F07-EB37-B90D-8760-68B218F70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0E4C09-4546-405A-D304-5838BD048D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20967-FB95-5D7B-23E0-2535F5927D2F}"/>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6" name="Footer Placeholder 5">
            <a:extLst>
              <a:ext uri="{FF2B5EF4-FFF2-40B4-BE49-F238E27FC236}">
                <a16:creationId xmlns:a16="http://schemas.microsoft.com/office/drawing/2014/main" id="{A53F9CA5-0DE2-7B91-4B74-B026F815DF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4A533B-600B-DB03-A8C3-B9DBDD998EBD}"/>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265477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B443-ACC6-CCC1-5602-8057285F3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5CE26-4451-1B4C-DAEB-BC5E51274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BF3A-800B-3195-56A3-7504823AD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405E2-4285-35B6-9CDD-CF324FC29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81184-0668-0037-1AEF-F1B6AFA8F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3BB128-EFC1-F372-CBCD-C9F84BE889EA}"/>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8" name="Footer Placeholder 7">
            <a:extLst>
              <a:ext uri="{FF2B5EF4-FFF2-40B4-BE49-F238E27FC236}">
                <a16:creationId xmlns:a16="http://schemas.microsoft.com/office/drawing/2014/main" id="{E93EECED-A01E-0CCE-2915-E9C8085403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0B2108-B548-F356-D959-C6AB97453751}"/>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29041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B8BE-6166-189C-5DDC-857588586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023C0-37C1-1F0B-3817-B66FD7CE3DC9}"/>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4" name="Footer Placeholder 3">
            <a:extLst>
              <a:ext uri="{FF2B5EF4-FFF2-40B4-BE49-F238E27FC236}">
                <a16:creationId xmlns:a16="http://schemas.microsoft.com/office/drawing/2014/main" id="{FE192243-DFCC-272A-25D5-1364B5B9EC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420538-A2EE-AA6A-409E-8E93CD518B03}"/>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85446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E735D-5587-421C-9E16-DE3A5CAC70A6}"/>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3" name="Footer Placeholder 2">
            <a:extLst>
              <a:ext uri="{FF2B5EF4-FFF2-40B4-BE49-F238E27FC236}">
                <a16:creationId xmlns:a16="http://schemas.microsoft.com/office/drawing/2014/main" id="{FE32AF25-9BC6-D7F1-198C-297A53612F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6D40B-C34C-2167-C1F6-C79DBEC10114}"/>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6052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C3D5-AC67-6665-40B8-329705BBB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EEA4F-6E1E-1311-7FF7-0FC6F8352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59BA5E-23BD-9ECB-81C4-6B0A70AFE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0C4BD-6453-9E20-CB25-EC4607BB6EF1}"/>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6" name="Footer Placeholder 5">
            <a:extLst>
              <a:ext uri="{FF2B5EF4-FFF2-40B4-BE49-F238E27FC236}">
                <a16:creationId xmlns:a16="http://schemas.microsoft.com/office/drawing/2014/main" id="{F8471C38-6D6D-4DF6-0DC3-FE886CEF92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516318-E2C5-E443-708A-E380ADC2AC2F}"/>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20073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DF6D-465E-F09B-7E88-A83A63713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444E84-1FDE-DC76-F478-F07BBFA9A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871580-9F71-FC2D-6334-D251AF7EA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5BD5A-CB9E-64B2-23CD-C26C0126019D}"/>
              </a:ext>
            </a:extLst>
          </p:cNvPr>
          <p:cNvSpPr>
            <a:spLocks noGrp="1"/>
          </p:cNvSpPr>
          <p:nvPr>
            <p:ph type="dt" sz="half" idx="10"/>
          </p:nvPr>
        </p:nvSpPr>
        <p:spPr/>
        <p:txBody>
          <a:bodyPr/>
          <a:lstStyle/>
          <a:p>
            <a:fld id="{227E0AA7-0C27-4941-B42B-B23F8F3D3BCF}" type="datetimeFigureOut">
              <a:rPr lang="en-US" smtClean="0"/>
              <a:t>2/25/2026</a:t>
            </a:fld>
            <a:endParaRPr lang="en-US" dirty="0"/>
          </a:p>
        </p:txBody>
      </p:sp>
      <p:sp>
        <p:nvSpPr>
          <p:cNvPr id="6" name="Footer Placeholder 5">
            <a:extLst>
              <a:ext uri="{FF2B5EF4-FFF2-40B4-BE49-F238E27FC236}">
                <a16:creationId xmlns:a16="http://schemas.microsoft.com/office/drawing/2014/main" id="{4DAD7028-183D-9C6B-C5CB-EFDAA07B03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B0A0F6-7705-5330-0356-F11D996F0C7B}"/>
              </a:ext>
            </a:extLst>
          </p:cNvPr>
          <p:cNvSpPr>
            <a:spLocks noGrp="1"/>
          </p:cNvSpPr>
          <p:nvPr>
            <p:ph type="sldNum" sz="quarter" idx="12"/>
          </p:nvPr>
        </p:nvSpPr>
        <p:spPr/>
        <p:txBody>
          <a:bodyPr/>
          <a:lstStyle/>
          <a:p>
            <a:fld id="{AF03BA74-4B98-46A0-B353-9E2FAA8EC333}" type="slidenum">
              <a:rPr lang="en-US" smtClean="0"/>
              <a:t>‹#›</a:t>
            </a:fld>
            <a:endParaRPr lang="en-US" dirty="0"/>
          </a:p>
        </p:txBody>
      </p:sp>
    </p:spTree>
    <p:extLst>
      <p:ext uri="{BB962C8B-B14F-4D97-AF65-F5344CB8AC3E}">
        <p14:creationId xmlns:p14="http://schemas.microsoft.com/office/powerpoint/2010/main" val="138816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A15E2-CE82-BCC0-F85D-558F35362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4A009-EC08-844C-C36C-627B176F9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7740C-5578-D579-AD1A-2918C9F22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7E0AA7-0C27-4941-B42B-B23F8F3D3BCF}" type="datetimeFigureOut">
              <a:rPr lang="en-US" smtClean="0"/>
              <a:t>2/25/2026</a:t>
            </a:fld>
            <a:endParaRPr lang="en-US" dirty="0"/>
          </a:p>
        </p:txBody>
      </p:sp>
      <p:sp>
        <p:nvSpPr>
          <p:cNvPr id="5" name="Footer Placeholder 4">
            <a:extLst>
              <a:ext uri="{FF2B5EF4-FFF2-40B4-BE49-F238E27FC236}">
                <a16:creationId xmlns:a16="http://schemas.microsoft.com/office/drawing/2014/main" id="{789F43BC-D62C-1B9B-4F8D-E3330D871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20BD664-D9BE-A565-698B-4ED29D250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03BA74-4B98-46A0-B353-9E2FAA8EC333}" type="slidenum">
              <a:rPr lang="en-US" smtClean="0"/>
              <a:t>‹#›</a:t>
            </a:fld>
            <a:endParaRPr lang="en-US" dirty="0"/>
          </a:p>
        </p:txBody>
      </p:sp>
    </p:spTree>
    <p:extLst>
      <p:ext uri="{BB962C8B-B14F-4D97-AF65-F5344CB8AC3E}">
        <p14:creationId xmlns:p14="http://schemas.microsoft.com/office/powerpoint/2010/main" val="148954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026D-C9AD-4C81-2C76-67AAFAD38BF8}"/>
              </a:ext>
            </a:extLst>
          </p:cNvPr>
          <p:cNvSpPr>
            <a:spLocks noGrp="1"/>
          </p:cNvSpPr>
          <p:nvPr>
            <p:ph type="ctrTitle"/>
          </p:nvPr>
        </p:nvSpPr>
        <p:spPr>
          <a:xfrm>
            <a:off x="424873" y="171016"/>
            <a:ext cx="11536218" cy="1463819"/>
          </a:xfrm>
        </p:spPr>
        <p:txBody>
          <a:bodyPr/>
          <a:lstStyle/>
          <a:p>
            <a:r>
              <a:rPr lang="en-US" dirty="0"/>
              <a:t>		</a:t>
            </a:r>
            <a:endParaRPr lang="en-US" sz="7200" b="1" dirty="0">
              <a:solidFill>
                <a:srgbClr val="002060"/>
              </a:solidFill>
            </a:endParaRPr>
          </a:p>
        </p:txBody>
      </p:sp>
      <p:pic>
        <p:nvPicPr>
          <p:cNvPr id="5" name="Picture 4">
            <a:extLst>
              <a:ext uri="{FF2B5EF4-FFF2-40B4-BE49-F238E27FC236}">
                <a16:creationId xmlns:a16="http://schemas.microsoft.com/office/drawing/2014/main" id="{AADE4A98-80E7-5987-D639-D1A1B4CC4518}"/>
              </a:ext>
            </a:extLst>
          </p:cNvPr>
          <p:cNvPicPr>
            <a:picLocks noChangeAspect="1"/>
          </p:cNvPicPr>
          <p:nvPr/>
        </p:nvPicPr>
        <p:blipFill rotWithShape="1">
          <a:blip r:embed="rId3"/>
          <a:srcRect r="72030"/>
          <a:stretch/>
        </p:blipFill>
        <p:spPr>
          <a:xfrm>
            <a:off x="4279769" y="171016"/>
            <a:ext cx="3158843" cy="1420491"/>
          </a:xfrm>
          <a:prstGeom prst="rect">
            <a:avLst/>
          </a:prstGeom>
        </p:spPr>
      </p:pic>
      <p:cxnSp>
        <p:nvCxnSpPr>
          <p:cNvPr id="6" name="Straight Connector 5">
            <a:extLst>
              <a:ext uri="{FF2B5EF4-FFF2-40B4-BE49-F238E27FC236}">
                <a16:creationId xmlns:a16="http://schemas.microsoft.com/office/drawing/2014/main" id="{4EBB4F39-5505-A034-AE38-B8252A37DAED}"/>
              </a:ext>
            </a:extLst>
          </p:cNvPr>
          <p:cNvCxnSpPr/>
          <p:nvPr/>
        </p:nvCxnSpPr>
        <p:spPr>
          <a:xfrm>
            <a:off x="331798" y="1702704"/>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E7752F-28EC-9D4F-F6A0-C07507242FBA}"/>
              </a:ext>
            </a:extLst>
          </p:cNvPr>
          <p:cNvSpPr txBox="1"/>
          <p:nvPr/>
        </p:nvSpPr>
        <p:spPr>
          <a:xfrm>
            <a:off x="3099917" y="5979098"/>
            <a:ext cx="5992165" cy="707886"/>
          </a:xfrm>
          <a:prstGeom prst="rect">
            <a:avLst/>
          </a:prstGeom>
          <a:noFill/>
        </p:spPr>
        <p:txBody>
          <a:bodyPr wrap="square" rtlCol="0">
            <a:spAutoFit/>
          </a:bodyPr>
          <a:lstStyle/>
          <a:p>
            <a:r>
              <a:rPr lang="en-US" dirty="0"/>
              <a:t> </a:t>
            </a:r>
            <a:r>
              <a:rPr lang="en-US" sz="4000" b="1" dirty="0">
                <a:solidFill>
                  <a:srgbClr val="002060"/>
                </a:solidFill>
              </a:rPr>
              <a:t>Spring Conference 2026</a:t>
            </a:r>
          </a:p>
        </p:txBody>
      </p:sp>
      <p:pic>
        <p:nvPicPr>
          <p:cNvPr id="4" name="Picture 3">
            <a:extLst>
              <a:ext uri="{FF2B5EF4-FFF2-40B4-BE49-F238E27FC236}">
                <a16:creationId xmlns:a16="http://schemas.microsoft.com/office/drawing/2014/main" id="{30BB8FD1-9C6D-EC28-2C06-8BCA7B66E6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7861" y="1864000"/>
            <a:ext cx="6842658" cy="4115098"/>
          </a:xfrm>
          <a:prstGeom prst="rect">
            <a:avLst/>
          </a:prstGeom>
          <a:noFill/>
          <a:ln w="57150">
            <a:solidFill>
              <a:srgbClr val="002060"/>
            </a:solidFill>
          </a:ln>
        </p:spPr>
      </p:pic>
    </p:spTree>
    <p:extLst>
      <p:ext uri="{BB962C8B-B14F-4D97-AF65-F5344CB8AC3E}">
        <p14:creationId xmlns:p14="http://schemas.microsoft.com/office/powerpoint/2010/main" val="241486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026D-C9AD-4C81-2C76-67AAFAD38BF8}"/>
              </a:ext>
            </a:extLst>
          </p:cNvPr>
          <p:cNvSpPr>
            <a:spLocks noGrp="1"/>
          </p:cNvSpPr>
          <p:nvPr>
            <p:ph type="ctrTitle"/>
          </p:nvPr>
        </p:nvSpPr>
        <p:spPr>
          <a:xfrm>
            <a:off x="424873" y="171016"/>
            <a:ext cx="11536218" cy="1463819"/>
          </a:xfrm>
        </p:spPr>
        <p:txBody>
          <a:bodyPr/>
          <a:lstStyle/>
          <a:p>
            <a:r>
              <a:rPr lang="en-US" dirty="0"/>
              <a:t>		</a:t>
            </a:r>
            <a:endParaRPr lang="en-US" dirty="0">
              <a:solidFill>
                <a:srgbClr val="002060"/>
              </a:solidFill>
            </a:endParaRPr>
          </a:p>
        </p:txBody>
      </p:sp>
      <p:pic>
        <p:nvPicPr>
          <p:cNvPr id="5" name="Picture 4">
            <a:extLst>
              <a:ext uri="{FF2B5EF4-FFF2-40B4-BE49-F238E27FC236}">
                <a16:creationId xmlns:a16="http://schemas.microsoft.com/office/drawing/2014/main" id="{AADE4A98-80E7-5987-D639-D1A1B4CC4518}"/>
              </a:ext>
            </a:extLst>
          </p:cNvPr>
          <p:cNvPicPr>
            <a:picLocks noChangeAspect="1"/>
          </p:cNvPicPr>
          <p:nvPr/>
        </p:nvPicPr>
        <p:blipFill rotWithShape="1">
          <a:blip r:embed="rId3"/>
          <a:srcRect r="72030"/>
          <a:stretch/>
        </p:blipFill>
        <p:spPr>
          <a:xfrm>
            <a:off x="838986" y="192680"/>
            <a:ext cx="2740105" cy="1317154"/>
          </a:xfrm>
          <a:prstGeom prst="rect">
            <a:avLst/>
          </a:prstGeom>
        </p:spPr>
      </p:pic>
      <p:cxnSp>
        <p:nvCxnSpPr>
          <p:cNvPr id="6" name="Straight Connector 5">
            <a:extLst>
              <a:ext uri="{FF2B5EF4-FFF2-40B4-BE49-F238E27FC236}">
                <a16:creationId xmlns:a16="http://schemas.microsoft.com/office/drawing/2014/main" id="{4EBB4F39-5505-A034-AE38-B8252A37DAED}"/>
              </a:ext>
            </a:extLst>
          </p:cNvPr>
          <p:cNvCxnSpPr/>
          <p:nvPr/>
        </p:nvCxnSpPr>
        <p:spPr>
          <a:xfrm>
            <a:off x="322181" y="1634835"/>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ABCE765-B7DE-7204-D7C6-F6CC90466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660"/>
          <a:stretch/>
        </p:blipFill>
        <p:spPr bwMode="auto">
          <a:xfrm>
            <a:off x="1127997" y="1969684"/>
            <a:ext cx="9646917" cy="4413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5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8B34-04BB-B7E8-7A32-12C4FAEB8571}"/>
              </a:ext>
            </a:extLst>
          </p:cNvPr>
          <p:cNvSpPr>
            <a:spLocks noGrp="1"/>
          </p:cNvSpPr>
          <p:nvPr>
            <p:ph type="title"/>
          </p:nvPr>
        </p:nvSpPr>
        <p:spPr>
          <a:xfrm>
            <a:off x="331798" y="365125"/>
            <a:ext cx="11022002" cy="1325563"/>
          </a:xfrm>
        </p:spPr>
        <p:txBody>
          <a:bodyPr>
            <a:normAutofit fontScale="90000"/>
          </a:bodyPr>
          <a:lstStyle/>
          <a:p>
            <a:r>
              <a:rPr lang="en-US" dirty="0"/>
              <a:t>				</a:t>
            </a:r>
            <a:br>
              <a:rPr lang="en-US" dirty="0"/>
            </a:br>
            <a:r>
              <a:rPr lang="en-US" sz="6700" dirty="0">
                <a:solidFill>
                  <a:srgbClr val="002060"/>
                </a:solidFill>
              </a:rPr>
              <a:t>Leadership Mid-Year Update</a:t>
            </a:r>
            <a:br>
              <a:rPr lang="en-US" dirty="0"/>
            </a:br>
            <a:endParaRPr lang="en-US" dirty="0"/>
          </a:p>
        </p:txBody>
      </p:sp>
      <p:sp>
        <p:nvSpPr>
          <p:cNvPr id="3" name="Content Placeholder 2">
            <a:extLst>
              <a:ext uri="{FF2B5EF4-FFF2-40B4-BE49-F238E27FC236}">
                <a16:creationId xmlns:a16="http://schemas.microsoft.com/office/drawing/2014/main" id="{CA0DF38F-8390-1F7D-7E91-683FBE225EB8}"/>
              </a:ext>
            </a:extLst>
          </p:cNvPr>
          <p:cNvSpPr>
            <a:spLocks noGrp="1"/>
          </p:cNvSpPr>
          <p:nvPr>
            <p:ph idx="1"/>
          </p:nvPr>
        </p:nvSpPr>
        <p:spPr>
          <a:xfrm>
            <a:off x="331798" y="2056534"/>
            <a:ext cx="11258550" cy="4351338"/>
          </a:xfrm>
        </p:spPr>
        <p:txBody>
          <a:bodyPr>
            <a:normAutofit fontScale="92500" lnSpcReduction="10000"/>
          </a:bodyPr>
          <a:lstStyle/>
          <a:p>
            <a:pPr marL="0" indent="0">
              <a:buNone/>
            </a:pPr>
            <a:r>
              <a:rPr lang="en-US" sz="4800" dirty="0">
                <a:solidFill>
                  <a:srgbClr val="002060"/>
                </a:solidFill>
              </a:rPr>
              <a:t>ALA Academy courses</a:t>
            </a:r>
          </a:p>
          <a:p>
            <a:pPr lvl="1"/>
            <a:r>
              <a:rPr lang="en-US" sz="3900" dirty="0">
                <a:solidFill>
                  <a:srgbClr val="002060"/>
                </a:solidFill>
              </a:rPr>
              <a:t>48 course completions by 21 members from 19 units</a:t>
            </a:r>
          </a:p>
          <a:p>
            <a:pPr marL="914400" lvl="2" indent="0">
              <a:buNone/>
            </a:pPr>
            <a:endParaRPr lang="en-US" sz="4000" dirty="0">
              <a:solidFill>
                <a:srgbClr val="002060"/>
              </a:solidFill>
            </a:endParaRPr>
          </a:p>
          <a:p>
            <a:pPr marL="0" indent="0">
              <a:buNone/>
            </a:pPr>
            <a:r>
              <a:rPr lang="en-US" sz="4800" dirty="0">
                <a:solidFill>
                  <a:srgbClr val="002060"/>
                </a:solidFill>
              </a:rPr>
              <a:t>Fall Conference Workshop</a:t>
            </a:r>
          </a:p>
          <a:p>
            <a:pPr lvl="1"/>
            <a:r>
              <a:rPr lang="en-US" sz="3900" dirty="0">
                <a:solidFill>
                  <a:srgbClr val="002060"/>
                </a:solidFill>
              </a:rPr>
              <a:t>Attended by 88 members</a:t>
            </a:r>
          </a:p>
          <a:p>
            <a:pPr lvl="3"/>
            <a:endParaRPr lang="en-US" sz="3800" dirty="0">
              <a:solidFill>
                <a:srgbClr val="002060"/>
              </a:solidFill>
            </a:endParaRPr>
          </a:p>
          <a:p>
            <a:pPr marL="0" indent="0">
              <a:buNone/>
            </a:pPr>
            <a:r>
              <a:rPr lang="en-US" sz="4800" dirty="0">
                <a:solidFill>
                  <a:srgbClr val="002060"/>
                </a:solidFill>
              </a:rPr>
              <a:t>Zoom &amp; In-Person training with Units</a:t>
            </a:r>
          </a:p>
        </p:txBody>
      </p:sp>
      <p:cxnSp>
        <p:nvCxnSpPr>
          <p:cNvPr id="5" name="Straight Connector 4">
            <a:extLst>
              <a:ext uri="{FF2B5EF4-FFF2-40B4-BE49-F238E27FC236}">
                <a16:creationId xmlns:a16="http://schemas.microsoft.com/office/drawing/2014/main" id="{A2E428C6-41A8-853C-6DCC-7B414458FB62}"/>
              </a:ext>
            </a:extLst>
          </p:cNvPr>
          <p:cNvCxnSpPr/>
          <p:nvPr/>
        </p:nvCxnSpPr>
        <p:spPr>
          <a:xfrm>
            <a:off x="331798" y="1878195"/>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9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8B34-04BB-B7E8-7A32-12C4FAEB8571}"/>
              </a:ext>
            </a:extLst>
          </p:cNvPr>
          <p:cNvSpPr>
            <a:spLocks noGrp="1"/>
          </p:cNvSpPr>
          <p:nvPr>
            <p:ph type="title"/>
          </p:nvPr>
        </p:nvSpPr>
        <p:spPr>
          <a:xfrm>
            <a:off x="331798" y="365125"/>
            <a:ext cx="11022002" cy="1325563"/>
          </a:xfrm>
        </p:spPr>
        <p:txBody>
          <a:bodyPr>
            <a:normAutofit fontScale="90000"/>
          </a:bodyPr>
          <a:lstStyle/>
          <a:p>
            <a:r>
              <a:rPr lang="en-US" dirty="0"/>
              <a:t>				</a:t>
            </a:r>
            <a:br>
              <a:rPr lang="en-US" dirty="0"/>
            </a:br>
            <a:r>
              <a:rPr lang="en-US" sz="6700" dirty="0">
                <a:solidFill>
                  <a:srgbClr val="002060"/>
                </a:solidFill>
              </a:rPr>
              <a:t>Leadership Mid-Year Update</a:t>
            </a:r>
            <a:br>
              <a:rPr lang="en-US" dirty="0"/>
            </a:br>
            <a:endParaRPr lang="en-US" dirty="0"/>
          </a:p>
        </p:txBody>
      </p:sp>
      <p:sp>
        <p:nvSpPr>
          <p:cNvPr id="3" name="Content Placeholder 2">
            <a:extLst>
              <a:ext uri="{FF2B5EF4-FFF2-40B4-BE49-F238E27FC236}">
                <a16:creationId xmlns:a16="http://schemas.microsoft.com/office/drawing/2014/main" id="{CA0DF38F-8390-1F7D-7E91-683FBE225EB8}"/>
              </a:ext>
            </a:extLst>
          </p:cNvPr>
          <p:cNvSpPr>
            <a:spLocks noGrp="1"/>
          </p:cNvSpPr>
          <p:nvPr>
            <p:ph idx="1"/>
          </p:nvPr>
        </p:nvSpPr>
        <p:spPr>
          <a:xfrm>
            <a:off x="331798" y="1975106"/>
            <a:ext cx="11258550" cy="4432766"/>
          </a:xfrm>
        </p:spPr>
        <p:txBody>
          <a:bodyPr>
            <a:normAutofit fontScale="77500" lnSpcReduction="20000"/>
          </a:bodyPr>
          <a:lstStyle/>
          <a:p>
            <a:pPr marL="0" indent="0">
              <a:buNone/>
            </a:pPr>
            <a:r>
              <a:rPr lang="en-US" sz="4700" dirty="0">
                <a:solidFill>
                  <a:srgbClr val="002060"/>
                </a:solidFill>
              </a:rPr>
              <a:t>Units offer mentoring programs</a:t>
            </a:r>
          </a:p>
          <a:p>
            <a:pPr lvl="1"/>
            <a:r>
              <a:rPr lang="en-US" sz="3900" dirty="0">
                <a:solidFill>
                  <a:srgbClr val="002060"/>
                </a:solidFill>
              </a:rPr>
              <a:t>Pair officers and members for shadowing experience</a:t>
            </a:r>
          </a:p>
          <a:p>
            <a:pPr lvl="1"/>
            <a:r>
              <a:rPr lang="en-US" sz="3900" dirty="0">
                <a:solidFill>
                  <a:srgbClr val="002060"/>
                </a:solidFill>
              </a:rPr>
              <a:t>Pair chairs and members</a:t>
            </a:r>
          </a:p>
          <a:p>
            <a:pPr marL="914400" lvl="2" indent="0">
              <a:buNone/>
            </a:pPr>
            <a:endParaRPr lang="en-US" sz="4000" dirty="0">
              <a:solidFill>
                <a:srgbClr val="002060"/>
              </a:solidFill>
            </a:endParaRPr>
          </a:p>
          <a:p>
            <a:pPr marL="0" indent="0">
              <a:buNone/>
            </a:pPr>
            <a:r>
              <a:rPr lang="en-US" sz="4700" dirty="0">
                <a:solidFill>
                  <a:srgbClr val="002060"/>
                </a:solidFill>
              </a:rPr>
              <a:t>Units conducted leadership sessions during meetings</a:t>
            </a:r>
          </a:p>
          <a:p>
            <a:pPr lvl="1"/>
            <a:r>
              <a:rPr lang="en-US" sz="4400" dirty="0">
                <a:solidFill>
                  <a:srgbClr val="002060"/>
                </a:solidFill>
              </a:rPr>
              <a:t>Designated programs were highlighted at unit meetings.</a:t>
            </a:r>
          </a:p>
          <a:p>
            <a:pPr lvl="1"/>
            <a:r>
              <a:rPr lang="en-US" sz="4400" dirty="0">
                <a:solidFill>
                  <a:srgbClr val="002060"/>
                </a:solidFill>
              </a:rPr>
              <a:t>Officer Responsibilities</a:t>
            </a:r>
          </a:p>
          <a:p>
            <a:pPr lvl="1"/>
            <a:r>
              <a:rPr lang="en-US" sz="4400" dirty="0">
                <a:solidFill>
                  <a:srgbClr val="002060"/>
                </a:solidFill>
              </a:rPr>
              <a:t>Sharing of workshop information</a:t>
            </a:r>
          </a:p>
          <a:p>
            <a:pPr marL="457200" lvl="1" indent="0">
              <a:buNone/>
            </a:pPr>
            <a:endParaRPr lang="en-US" sz="4400" dirty="0">
              <a:solidFill>
                <a:srgbClr val="002060"/>
              </a:solidFill>
            </a:endParaRPr>
          </a:p>
          <a:p>
            <a:pPr marL="457200" lvl="1" indent="0">
              <a:buNone/>
            </a:pPr>
            <a:endParaRPr lang="en-US" sz="4400" dirty="0">
              <a:solidFill>
                <a:srgbClr val="002060"/>
              </a:solidFill>
            </a:endParaRPr>
          </a:p>
          <a:p>
            <a:pPr lvl="3"/>
            <a:endParaRPr lang="en-US" sz="3800" dirty="0">
              <a:solidFill>
                <a:srgbClr val="002060"/>
              </a:solidFill>
            </a:endParaRPr>
          </a:p>
        </p:txBody>
      </p:sp>
      <p:cxnSp>
        <p:nvCxnSpPr>
          <p:cNvPr id="5" name="Straight Connector 4">
            <a:extLst>
              <a:ext uri="{FF2B5EF4-FFF2-40B4-BE49-F238E27FC236}">
                <a16:creationId xmlns:a16="http://schemas.microsoft.com/office/drawing/2014/main" id="{A2E428C6-41A8-853C-6DCC-7B414458FB62}"/>
              </a:ext>
            </a:extLst>
          </p:cNvPr>
          <p:cNvCxnSpPr/>
          <p:nvPr/>
        </p:nvCxnSpPr>
        <p:spPr>
          <a:xfrm>
            <a:off x="331798" y="1878195"/>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05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8B34-04BB-B7E8-7A32-12C4FAEB8571}"/>
              </a:ext>
            </a:extLst>
          </p:cNvPr>
          <p:cNvSpPr>
            <a:spLocks noGrp="1"/>
          </p:cNvSpPr>
          <p:nvPr>
            <p:ph type="title"/>
          </p:nvPr>
        </p:nvSpPr>
        <p:spPr/>
        <p:txBody>
          <a:bodyPr>
            <a:normAutofit fontScale="90000"/>
          </a:bodyPr>
          <a:lstStyle/>
          <a:p>
            <a:r>
              <a:rPr lang="en-US" dirty="0"/>
              <a:t>				</a:t>
            </a:r>
            <a:br>
              <a:rPr lang="en-US" dirty="0"/>
            </a:br>
            <a:r>
              <a:rPr lang="en-US" sz="6700" dirty="0">
                <a:solidFill>
                  <a:srgbClr val="002060"/>
                </a:solidFill>
              </a:rPr>
              <a:t>Department Member of the Year</a:t>
            </a:r>
            <a:br>
              <a:rPr lang="en-US" sz="6700" dirty="0"/>
            </a:br>
            <a:endParaRPr lang="en-US" sz="6700" dirty="0"/>
          </a:p>
        </p:txBody>
      </p:sp>
      <p:sp>
        <p:nvSpPr>
          <p:cNvPr id="3" name="Content Placeholder 2">
            <a:extLst>
              <a:ext uri="{FF2B5EF4-FFF2-40B4-BE49-F238E27FC236}">
                <a16:creationId xmlns:a16="http://schemas.microsoft.com/office/drawing/2014/main" id="{CA0DF38F-8390-1F7D-7E91-683FBE225EB8}"/>
              </a:ext>
            </a:extLst>
          </p:cNvPr>
          <p:cNvSpPr>
            <a:spLocks noGrp="1"/>
          </p:cNvSpPr>
          <p:nvPr>
            <p:ph idx="1"/>
          </p:nvPr>
        </p:nvSpPr>
        <p:spPr>
          <a:xfrm>
            <a:off x="838200" y="1625603"/>
            <a:ext cx="10515600" cy="4966996"/>
          </a:xfrm>
        </p:spPr>
        <p:txBody>
          <a:bodyPr>
            <a:normAutofit fontScale="92500"/>
          </a:bodyPr>
          <a:lstStyle/>
          <a:p>
            <a:pPr marL="0" indent="0">
              <a:lnSpc>
                <a:spcPct val="100000"/>
              </a:lnSpc>
              <a:spcBef>
                <a:spcPts val="0"/>
              </a:spcBef>
              <a:spcAft>
                <a:spcPts val="800"/>
              </a:spcAft>
              <a:buNone/>
            </a:pPr>
            <a:r>
              <a:rPr lang="en-US" sz="3600" b="0" i="0" dirty="0">
                <a:solidFill>
                  <a:srgbClr val="002060"/>
                </a:solidFill>
                <a:effectLst/>
                <a:latin typeface="Aptos" panose="020B0004020202020204" pitchFamily="34" charset="0"/>
              </a:rPr>
              <a:t>The Department Member of the Year award recognizes those serving at the unit level who exemplify the values and ideals of the Auxiliary and whose accomplishments significantly impact the program work in their units. </a:t>
            </a:r>
          </a:p>
          <a:p>
            <a:pPr marL="0" indent="0">
              <a:lnSpc>
                <a:spcPct val="100000"/>
              </a:lnSpc>
              <a:spcBef>
                <a:spcPts val="0"/>
              </a:spcBef>
              <a:spcAft>
                <a:spcPts val="800"/>
              </a:spcAft>
              <a:buNone/>
            </a:pPr>
            <a:endParaRPr lang="en-US" sz="3600" b="0" i="0" dirty="0">
              <a:solidFill>
                <a:srgbClr val="002060"/>
              </a:solidFill>
              <a:effectLst/>
              <a:latin typeface="Aptos" panose="020B0004020202020204" pitchFamily="34" charset="0"/>
            </a:endParaRPr>
          </a:p>
          <a:p>
            <a:pPr marL="0" indent="0">
              <a:lnSpc>
                <a:spcPct val="100000"/>
              </a:lnSpc>
              <a:spcBef>
                <a:spcPts val="0"/>
              </a:spcBef>
              <a:spcAft>
                <a:spcPts val="800"/>
              </a:spcAft>
              <a:buNone/>
            </a:pPr>
            <a:r>
              <a:rPr lang="en-US" sz="3600" b="0" i="0" dirty="0">
                <a:solidFill>
                  <a:srgbClr val="002060"/>
                </a:solidFill>
                <a:effectLst/>
                <a:latin typeface="Aptos" panose="020B0004020202020204" pitchFamily="34" charset="0"/>
              </a:rPr>
              <a:t>Requirements are located in the PEP under Leadership.</a:t>
            </a:r>
          </a:p>
          <a:p>
            <a:pPr marL="0" indent="0">
              <a:lnSpc>
                <a:spcPct val="100000"/>
              </a:lnSpc>
              <a:spcBef>
                <a:spcPts val="0"/>
              </a:spcBef>
              <a:spcAft>
                <a:spcPts val="800"/>
              </a:spcAft>
              <a:buNone/>
            </a:pPr>
            <a:endParaRPr lang="en-US" sz="3200" kern="0" dirty="0">
              <a:solidFill>
                <a:srgbClr val="002060"/>
              </a:solidFill>
              <a:latin typeface="Aptos" panose="020B0004020202020204" pitchFamily="34" charset="0"/>
            </a:endParaRPr>
          </a:p>
          <a:p>
            <a:pPr marL="0" marR="0" lvl="0" indent="0" algn="ctr">
              <a:lnSpc>
                <a:spcPct val="100000"/>
              </a:lnSpc>
              <a:spcBef>
                <a:spcPts val="0"/>
              </a:spcBef>
              <a:spcAft>
                <a:spcPts val="800"/>
              </a:spcAft>
              <a:buNone/>
            </a:pPr>
            <a:r>
              <a:rPr lang="en-US" sz="3600" b="1" kern="0" dirty="0">
                <a:solidFill>
                  <a:srgbClr val="002060"/>
                </a:solidFill>
                <a:effectLst/>
                <a:ea typeface="Times New Roman" panose="02020603050405020304" pitchFamily="18" charset="0"/>
                <a:cs typeface="Times New Roman" panose="02020603050405020304" pitchFamily="18" charset="0"/>
              </a:rPr>
              <a:t>Deadline to apply is April 15</a:t>
            </a:r>
            <a:r>
              <a:rPr lang="en-US" sz="3600" b="1" kern="0" baseline="30000" dirty="0">
                <a:solidFill>
                  <a:srgbClr val="002060"/>
                </a:solidFill>
                <a:effectLst/>
                <a:ea typeface="Times New Roman" panose="02020603050405020304" pitchFamily="18" charset="0"/>
                <a:cs typeface="Times New Roman" panose="02020603050405020304" pitchFamily="18" charset="0"/>
              </a:rPr>
              <a:t>th</a:t>
            </a:r>
            <a:endParaRPr lang="en-US" sz="3600" kern="0" dirty="0">
              <a:solidFill>
                <a:srgbClr val="002060"/>
              </a:solidFill>
              <a:effectLst/>
              <a:ea typeface="Times New Roman" panose="02020603050405020304" pitchFamily="18" charset="0"/>
              <a:cs typeface="Times New Roman" panose="02020603050405020304" pitchFamily="18" charset="0"/>
            </a:endParaRPr>
          </a:p>
          <a:p>
            <a:pPr marL="0" marR="0" lvl="0" indent="0">
              <a:lnSpc>
                <a:spcPct val="100000"/>
              </a:lnSpc>
              <a:spcBef>
                <a:spcPts val="0"/>
              </a:spcBef>
              <a:spcAft>
                <a:spcPts val="800"/>
              </a:spcAft>
              <a:buNone/>
            </a:pPr>
            <a:endParaRPr lang="en-US" sz="3600" kern="100" dirty="0">
              <a:solidFill>
                <a:srgbClr val="002060"/>
              </a:solidFill>
              <a:effectLst/>
              <a:ea typeface="Aptos" panose="020B000402020202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2B7C48A0-691D-E8D0-E7B8-436B146C2462}"/>
              </a:ext>
            </a:extLst>
          </p:cNvPr>
          <p:cNvCxnSpPr/>
          <p:nvPr/>
        </p:nvCxnSpPr>
        <p:spPr>
          <a:xfrm>
            <a:off x="368744" y="1388668"/>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00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4171-310A-B54D-74AD-2E8D142F8576}"/>
              </a:ext>
            </a:extLst>
          </p:cNvPr>
          <p:cNvSpPr>
            <a:spLocks noGrp="1"/>
          </p:cNvSpPr>
          <p:nvPr>
            <p:ph type="title"/>
          </p:nvPr>
        </p:nvSpPr>
        <p:spPr>
          <a:xfrm>
            <a:off x="331797" y="365125"/>
            <a:ext cx="11258549" cy="1325563"/>
          </a:xfrm>
        </p:spPr>
        <p:txBody>
          <a:bodyPr>
            <a:normAutofit/>
          </a:bodyPr>
          <a:lstStyle/>
          <a:p>
            <a:r>
              <a:rPr lang="en-US" sz="6000" dirty="0">
                <a:solidFill>
                  <a:srgbClr val="002060"/>
                </a:solidFill>
              </a:rPr>
              <a:t>Department Leadership Committee</a:t>
            </a:r>
          </a:p>
        </p:txBody>
      </p:sp>
      <p:sp>
        <p:nvSpPr>
          <p:cNvPr id="3" name="Content Placeholder 2">
            <a:extLst>
              <a:ext uri="{FF2B5EF4-FFF2-40B4-BE49-F238E27FC236}">
                <a16:creationId xmlns:a16="http://schemas.microsoft.com/office/drawing/2014/main" id="{4C975E46-4349-E951-DE2D-E1A31F3E86FE}"/>
              </a:ext>
            </a:extLst>
          </p:cNvPr>
          <p:cNvSpPr>
            <a:spLocks noGrp="1"/>
          </p:cNvSpPr>
          <p:nvPr>
            <p:ph idx="1"/>
          </p:nvPr>
        </p:nvSpPr>
        <p:spPr/>
        <p:txBody>
          <a:bodyPr>
            <a:normAutofit lnSpcReduction="10000"/>
          </a:bodyPr>
          <a:lstStyle/>
          <a:p>
            <a:pPr marL="0" indent="0">
              <a:buNone/>
            </a:pPr>
            <a:endParaRPr lang="en-US" dirty="0"/>
          </a:p>
          <a:p>
            <a:pPr marL="0" indent="0" algn="ctr">
              <a:buNone/>
            </a:pPr>
            <a:r>
              <a:rPr lang="en-US" sz="3200" dirty="0">
                <a:solidFill>
                  <a:srgbClr val="002060"/>
                </a:solidFill>
              </a:rPr>
              <a:t>Pamela Elam Lipscombe, PDP, Chair</a:t>
            </a:r>
          </a:p>
          <a:p>
            <a:pPr marL="0" indent="0" algn="ctr">
              <a:buNone/>
            </a:pPr>
            <a:r>
              <a:rPr lang="en-US" sz="3200" dirty="0">
                <a:solidFill>
                  <a:srgbClr val="002060"/>
                </a:solidFill>
              </a:rPr>
              <a:t>          </a:t>
            </a:r>
          </a:p>
          <a:p>
            <a:pPr marL="0" indent="0" algn="ctr">
              <a:buNone/>
            </a:pPr>
            <a:r>
              <a:rPr lang="en-US" sz="3200" dirty="0">
                <a:solidFill>
                  <a:srgbClr val="002060"/>
                </a:solidFill>
              </a:rPr>
              <a:t>Dr. Lisa Chaplin, PDP	Margaret Dellinger, PDP</a:t>
            </a:r>
          </a:p>
          <a:p>
            <a:pPr marL="0" indent="0" algn="ctr">
              <a:buNone/>
            </a:pPr>
            <a:r>
              <a:rPr lang="en-US" sz="3200" dirty="0">
                <a:solidFill>
                  <a:srgbClr val="002060"/>
                </a:solidFill>
              </a:rPr>
              <a:t>Sarah Elam, PDP		Nancy Harting, PDP</a:t>
            </a:r>
          </a:p>
          <a:p>
            <a:pPr marL="0" indent="0" algn="ctr">
              <a:buNone/>
            </a:pPr>
            <a:r>
              <a:rPr lang="en-US" sz="3200" dirty="0">
                <a:solidFill>
                  <a:srgbClr val="002060"/>
                </a:solidFill>
              </a:rPr>
              <a:t>Sallie Rossman, PDP</a:t>
            </a:r>
          </a:p>
          <a:p>
            <a:pPr marL="0" indent="0" algn="ctr">
              <a:buNone/>
            </a:pPr>
            <a:endParaRPr lang="en-US" sz="3200" dirty="0">
              <a:solidFill>
                <a:srgbClr val="002060"/>
              </a:solidFill>
            </a:endParaRPr>
          </a:p>
          <a:p>
            <a:pPr marL="0" indent="0" algn="ctr">
              <a:buNone/>
            </a:pPr>
            <a:r>
              <a:rPr lang="en-US" sz="3200" dirty="0">
                <a:solidFill>
                  <a:srgbClr val="002060"/>
                </a:solidFill>
              </a:rPr>
              <a:t>Reach out to us at leadership@vaauxiliary.org</a:t>
            </a:r>
          </a:p>
        </p:txBody>
      </p:sp>
      <p:cxnSp>
        <p:nvCxnSpPr>
          <p:cNvPr id="4" name="Straight Connector 3">
            <a:extLst>
              <a:ext uri="{FF2B5EF4-FFF2-40B4-BE49-F238E27FC236}">
                <a16:creationId xmlns:a16="http://schemas.microsoft.com/office/drawing/2014/main" id="{3F99F21A-6904-0606-3E43-3EF90D39F885}"/>
              </a:ext>
            </a:extLst>
          </p:cNvPr>
          <p:cNvCxnSpPr/>
          <p:nvPr/>
        </p:nvCxnSpPr>
        <p:spPr>
          <a:xfrm>
            <a:off x="331798" y="1702704"/>
            <a:ext cx="112585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97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2675</TotalTime>
  <Words>195</Words>
  <Application>Microsoft Office PowerPoint</Application>
  <PresentationFormat>Widescreen</PresentationFormat>
  <Paragraphs>38</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  </vt:lpstr>
      <vt:lpstr>  </vt:lpstr>
      <vt:lpstr>     Leadership Mid-Year Update </vt:lpstr>
      <vt:lpstr>     Leadership Mid-Year Update </vt:lpstr>
      <vt:lpstr>     Department Member of the Year </vt:lpstr>
      <vt:lpstr>Department Leadership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Program</dc:title>
  <dc:creator>Pamela Lipscombe</dc:creator>
  <cp:lastModifiedBy>Lisa Chaplin</cp:lastModifiedBy>
  <cp:revision>3</cp:revision>
  <dcterms:created xsi:type="dcterms:W3CDTF">2025-10-26T20:47:40Z</dcterms:created>
  <dcterms:modified xsi:type="dcterms:W3CDTF">2026-02-25T15:46:26Z</dcterms:modified>
</cp:coreProperties>
</file>