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7" r:id="rId2"/>
    <p:sldId id="260" r:id="rId3"/>
    <p:sldId id="261" r:id="rId4"/>
    <p:sldId id="263" r:id="rId5"/>
    <p:sldId id="265" r:id="rId6"/>
    <p:sldId id="262" r:id="rId7"/>
    <p:sldId id="259"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D3FF"/>
    <a:srgbClr val="DE0000"/>
    <a:srgbClr val="FA0000"/>
    <a:srgbClr val="FF0000"/>
    <a:srgbClr val="FF3300"/>
    <a:srgbClr val="E60000"/>
    <a:srgbClr val="07A5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0" autoAdjust="0"/>
    <p:restoredTop sz="83414" autoAdjust="0"/>
  </p:normalViewPr>
  <p:slideViewPr>
    <p:cSldViewPr snapToGrid="0">
      <p:cViewPr varScale="1">
        <p:scale>
          <a:sx n="92" d="100"/>
          <a:sy n="92" d="100"/>
        </p:scale>
        <p:origin x="13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8B013-9411-4143-A2E8-7D145074A1DD}"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59632-7DE9-4119-8233-C5B9C555595E}" type="slidenum">
              <a:rPr lang="en-US" smtClean="0"/>
              <a:t>‹#›</a:t>
            </a:fld>
            <a:endParaRPr lang="en-US"/>
          </a:p>
        </p:txBody>
      </p:sp>
    </p:spTree>
    <p:extLst>
      <p:ext uri="{BB962C8B-B14F-4D97-AF65-F5344CB8AC3E}">
        <p14:creationId xmlns:p14="http://schemas.microsoft.com/office/powerpoint/2010/main" val="255803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59632-7DE9-4119-8233-C5B9C555595E}" type="slidenum">
              <a:rPr lang="en-US" smtClean="0"/>
              <a:t>7</a:t>
            </a:fld>
            <a:endParaRPr lang="en-US"/>
          </a:p>
        </p:txBody>
      </p:sp>
    </p:spTree>
    <p:extLst>
      <p:ext uri="{BB962C8B-B14F-4D97-AF65-F5344CB8AC3E}">
        <p14:creationId xmlns:p14="http://schemas.microsoft.com/office/powerpoint/2010/main" val="1682070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F3A4D-BD27-D540-77AB-DE2FB89D45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F7AE7A-E771-30BA-664A-43E432F15E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23392E-CAFF-C91E-EE35-EBE8659513FE}"/>
              </a:ext>
            </a:extLst>
          </p:cNvPr>
          <p:cNvSpPr>
            <a:spLocks noGrp="1"/>
          </p:cNvSpPr>
          <p:nvPr>
            <p:ph type="dt" sz="half" idx="10"/>
          </p:nvPr>
        </p:nvSpPr>
        <p:spPr/>
        <p:txBody>
          <a:bodyPr/>
          <a:lstStyle/>
          <a:p>
            <a:fld id="{036ACB67-6EEB-4126-8198-1C13B27B1F74}" type="datetimeFigureOut">
              <a:rPr lang="en-US" smtClean="0"/>
              <a:t>2/12/2026</a:t>
            </a:fld>
            <a:endParaRPr lang="en-US" dirty="0"/>
          </a:p>
        </p:txBody>
      </p:sp>
      <p:sp>
        <p:nvSpPr>
          <p:cNvPr id="5" name="Footer Placeholder 4">
            <a:extLst>
              <a:ext uri="{FF2B5EF4-FFF2-40B4-BE49-F238E27FC236}">
                <a16:creationId xmlns:a16="http://schemas.microsoft.com/office/drawing/2014/main" id="{8FA5FA38-52F1-F163-7E2D-7EE21A57D6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4817E33-684E-C3D2-A8AF-4FB7A239FDBF}"/>
              </a:ext>
            </a:extLst>
          </p:cNvPr>
          <p:cNvSpPr>
            <a:spLocks noGrp="1"/>
          </p:cNvSpPr>
          <p:nvPr>
            <p:ph type="sldNum" sz="quarter" idx="12"/>
          </p:nvPr>
        </p:nvSpPr>
        <p:spPr/>
        <p:txBody>
          <a:bodyPr/>
          <a:lstStyle/>
          <a:p>
            <a:fld id="{A5B877BB-10EB-4ABB-A35D-C5147E3A5EAB}" type="slidenum">
              <a:rPr lang="en-US" smtClean="0"/>
              <a:t>‹#›</a:t>
            </a:fld>
            <a:endParaRPr lang="en-US" dirty="0"/>
          </a:p>
        </p:txBody>
      </p:sp>
    </p:spTree>
    <p:extLst>
      <p:ext uri="{BB962C8B-B14F-4D97-AF65-F5344CB8AC3E}">
        <p14:creationId xmlns:p14="http://schemas.microsoft.com/office/powerpoint/2010/main" val="3326844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1EECF-63DD-3B6A-A621-8F7DA08885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28C50F-E754-FF15-A242-99C0527D62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ACB2D-B2D7-0C19-A3BD-CA3FA420CC0B}"/>
              </a:ext>
            </a:extLst>
          </p:cNvPr>
          <p:cNvSpPr>
            <a:spLocks noGrp="1"/>
          </p:cNvSpPr>
          <p:nvPr>
            <p:ph type="dt" sz="half" idx="10"/>
          </p:nvPr>
        </p:nvSpPr>
        <p:spPr/>
        <p:txBody>
          <a:bodyPr/>
          <a:lstStyle/>
          <a:p>
            <a:fld id="{036ACB67-6EEB-4126-8198-1C13B27B1F74}" type="datetimeFigureOut">
              <a:rPr lang="en-US" smtClean="0"/>
              <a:t>2/12/2026</a:t>
            </a:fld>
            <a:endParaRPr lang="en-US" dirty="0"/>
          </a:p>
        </p:txBody>
      </p:sp>
      <p:sp>
        <p:nvSpPr>
          <p:cNvPr id="5" name="Footer Placeholder 4">
            <a:extLst>
              <a:ext uri="{FF2B5EF4-FFF2-40B4-BE49-F238E27FC236}">
                <a16:creationId xmlns:a16="http://schemas.microsoft.com/office/drawing/2014/main" id="{BF1BCCC2-A88B-AAE7-BEE2-D093B594D0B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791154-0DA1-00B9-1858-95E42BA32900}"/>
              </a:ext>
            </a:extLst>
          </p:cNvPr>
          <p:cNvSpPr>
            <a:spLocks noGrp="1"/>
          </p:cNvSpPr>
          <p:nvPr>
            <p:ph type="sldNum" sz="quarter" idx="12"/>
          </p:nvPr>
        </p:nvSpPr>
        <p:spPr/>
        <p:txBody>
          <a:bodyPr/>
          <a:lstStyle/>
          <a:p>
            <a:fld id="{A5B877BB-10EB-4ABB-A35D-C5147E3A5EAB}" type="slidenum">
              <a:rPr lang="en-US" smtClean="0"/>
              <a:t>‹#›</a:t>
            </a:fld>
            <a:endParaRPr lang="en-US" dirty="0"/>
          </a:p>
        </p:txBody>
      </p:sp>
    </p:spTree>
    <p:extLst>
      <p:ext uri="{BB962C8B-B14F-4D97-AF65-F5344CB8AC3E}">
        <p14:creationId xmlns:p14="http://schemas.microsoft.com/office/powerpoint/2010/main" val="412418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B835F-C1EC-56F7-2E6D-2ECE08DF81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ED13F8-8857-B707-5ED4-473249B388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A87DB7-60DB-47B2-F798-58AE7D39F3E2}"/>
              </a:ext>
            </a:extLst>
          </p:cNvPr>
          <p:cNvSpPr>
            <a:spLocks noGrp="1"/>
          </p:cNvSpPr>
          <p:nvPr>
            <p:ph type="dt" sz="half" idx="10"/>
          </p:nvPr>
        </p:nvSpPr>
        <p:spPr/>
        <p:txBody>
          <a:bodyPr/>
          <a:lstStyle/>
          <a:p>
            <a:fld id="{036ACB67-6EEB-4126-8198-1C13B27B1F74}" type="datetimeFigureOut">
              <a:rPr lang="en-US" smtClean="0"/>
              <a:t>2/12/2026</a:t>
            </a:fld>
            <a:endParaRPr lang="en-US" dirty="0"/>
          </a:p>
        </p:txBody>
      </p:sp>
      <p:sp>
        <p:nvSpPr>
          <p:cNvPr id="5" name="Footer Placeholder 4">
            <a:extLst>
              <a:ext uri="{FF2B5EF4-FFF2-40B4-BE49-F238E27FC236}">
                <a16:creationId xmlns:a16="http://schemas.microsoft.com/office/drawing/2014/main" id="{481F5FEF-1FA9-A6F2-6E79-62090D77FE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415621-63DD-41FD-3281-32E4889575B3}"/>
              </a:ext>
            </a:extLst>
          </p:cNvPr>
          <p:cNvSpPr>
            <a:spLocks noGrp="1"/>
          </p:cNvSpPr>
          <p:nvPr>
            <p:ph type="sldNum" sz="quarter" idx="12"/>
          </p:nvPr>
        </p:nvSpPr>
        <p:spPr/>
        <p:txBody>
          <a:bodyPr/>
          <a:lstStyle/>
          <a:p>
            <a:fld id="{A5B877BB-10EB-4ABB-A35D-C5147E3A5EAB}" type="slidenum">
              <a:rPr lang="en-US" smtClean="0"/>
              <a:t>‹#›</a:t>
            </a:fld>
            <a:endParaRPr lang="en-US" dirty="0"/>
          </a:p>
        </p:txBody>
      </p:sp>
    </p:spTree>
    <p:extLst>
      <p:ext uri="{BB962C8B-B14F-4D97-AF65-F5344CB8AC3E}">
        <p14:creationId xmlns:p14="http://schemas.microsoft.com/office/powerpoint/2010/main" val="2580289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EC15-1450-B8AB-92E1-D4DA5AA5F3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A64542-C2F7-899E-4F90-7AE5D9EF43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4162C8-F47A-8328-D7B9-BC8137904B16}"/>
              </a:ext>
            </a:extLst>
          </p:cNvPr>
          <p:cNvSpPr>
            <a:spLocks noGrp="1"/>
          </p:cNvSpPr>
          <p:nvPr>
            <p:ph type="dt" sz="half" idx="10"/>
          </p:nvPr>
        </p:nvSpPr>
        <p:spPr/>
        <p:txBody>
          <a:bodyPr/>
          <a:lstStyle/>
          <a:p>
            <a:fld id="{036ACB67-6EEB-4126-8198-1C13B27B1F74}" type="datetimeFigureOut">
              <a:rPr lang="en-US" smtClean="0"/>
              <a:t>2/12/2026</a:t>
            </a:fld>
            <a:endParaRPr lang="en-US" dirty="0"/>
          </a:p>
        </p:txBody>
      </p:sp>
      <p:sp>
        <p:nvSpPr>
          <p:cNvPr id="5" name="Footer Placeholder 4">
            <a:extLst>
              <a:ext uri="{FF2B5EF4-FFF2-40B4-BE49-F238E27FC236}">
                <a16:creationId xmlns:a16="http://schemas.microsoft.com/office/drawing/2014/main" id="{21FA16AC-D1A9-9042-D248-47D232F4D8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E0D2EA-713C-8703-CD3A-068F9D2A7670}"/>
              </a:ext>
            </a:extLst>
          </p:cNvPr>
          <p:cNvSpPr>
            <a:spLocks noGrp="1"/>
          </p:cNvSpPr>
          <p:nvPr>
            <p:ph type="sldNum" sz="quarter" idx="12"/>
          </p:nvPr>
        </p:nvSpPr>
        <p:spPr/>
        <p:txBody>
          <a:bodyPr/>
          <a:lstStyle/>
          <a:p>
            <a:fld id="{A5B877BB-10EB-4ABB-A35D-C5147E3A5EAB}" type="slidenum">
              <a:rPr lang="en-US" smtClean="0"/>
              <a:t>‹#›</a:t>
            </a:fld>
            <a:endParaRPr lang="en-US" dirty="0"/>
          </a:p>
        </p:txBody>
      </p:sp>
    </p:spTree>
    <p:extLst>
      <p:ext uri="{BB962C8B-B14F-4D97-AF65-F5344CB8AC3E}">
        <p14:creationId xmlns:p14="http://schemas.microsoft.com/office/powerpoint/2010/main" val="1955545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DB460-6540-EC1C-D03E-E061F95EC9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B68F7-DE96-C00B-309E-B0CEF0CAC3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061BB0-4A75-372C-279E-B4C400982F64}"/>
              </a:ext>
            </a:extLst>
          </p:cNvPr>
          <p:cNvSpPr>
            <a:spLocks noGrp="1"/>
          </p:cNvSpPr>
          <p:nvPr>
            <p:ph type="dt" sz="half" idx="10"/>
          </p:nvPr>
        </p:nvSpPr>
        <p:spPr/>
        <p:txBody>
          <a:bodyPr/>
          <a:lstStyle/>
          <a:p>
            <a:fld id="{036ACB67-6EEB-4126-8198-1C13B27B1F74}" type="datetimeFigureOut">
              <a:rPr lang="en-US" smtClean="0"/>
              <a:t>2/12/2026</a:t>
            </a:fld>
            <a:endParaRPr lang="en-US" dirty="0"/>
          </a:p>
        </p:txBody>
      </p:sp>
      <p:sp>
        <p:nvSpPr>
          <p:cNvPr id="5" name="Footer Placeholder 4">
            <a:extLst>
              <a:ext uri="{FF2B5EF4-FFF2-40B4-BE49-F238E27FC236}">
                <a16:creationId xmlns:a16="http://schemas.microsoft.com/office/drawing/2014/main" id="{513FC9BA-3779-2D00-5A2E-A2C5106FE2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29AF87-DE1A-33D4-870D-9444BF867A74}"/>
              </a:ext>
            </a:extLst>
          </p:cNvPr>
          <p:cNvSpPr>
            <a:spLocks noGrp="1"/>
          </p:cNvSpPr>
          <p:nvPr>
            <p:ph type="sldNum" sz="quarter" idx="12"/>
          </p:nvPr>
        </p:nvSpPr>
        <p:spPr/>
        <p:txBody>
          <a:bodyPr/>
          <a:lstStyle/>
          <a:p>
            <a:fld id="{A5B877BB-10EB-4ABB-A35D-C5147E3A5EAB}" type="slidenum">
              <a:rPr lang="en-US" smtClean="0"/>
              <a:t>‹#›</a:t>
            </a:fld>
            <a:endParaRPr lang="en-US" dirty="0"/>
          </a:p>
        </p:txBody>
      </p:sp>
    </p:spTree>
    <p:extLst>
      <p:ext uri="{BB962C8B-B14F-4D97-AF65-F5344CB8AC3E}">
        <p14:creationId xmlns:p14="http://schemas.microsoft.com/office/powerpoint/2010/main" val="2860926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823B1-0FBA-0CAB-E622-05619690F4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444259-7117-1912-88F9-711CD52B0D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C687F7-2C49-91BB-BD41-CD5246B41A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A79FDC-EA9A-CDC5-D1D9-1DABDE04BB93}"/>
              </a:ext>
            </a:extLst>
          </p:cNvPr>
          <p:cNvSpPr>
            <a:spLocks noGrp="1"/>
          </p:cNvSpPr>
          <p:nvPr>
            <p:ph type="dt" sz="half" idx="10"/>
          </p:nvPr>
        </p:nvSpPr>
        <p:spPr/>
        <p:txBody>
          <a:bodyPr/>
          <a:lstStyle/>
          <a:p>
            <a:fld id="{036ACB67-6EEB-4126-8198-1C13B27B1F74}" type="datetimeFigureOut">
              <a:rPr lang="en-US" smtClean="0"/>
              <a:t>2/12/2026</a:t>
            </a:fld>
            <a:endParaRPr lang="en-US" dirty="0"/>
          </a:p>
        </p:txBody>
      </p:sp>
      <p:sp>
        <p:nvSpPr>
          <p:cNvPr id="6" name="Footer Placeholder 5">
            <a:extLst>
              <a:ext uri="{FF2B5EF4-FFF2-40B4-BE49-F238E27FC236}">
                <a16:creationId xmlns:a16="http://schemas.microsoft.com/office/drawing/2014/main" id="{2CA6242F-4D1A-A8D6-EA70-9FE3AEFEC91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CC54FB5-B07A-0FD2-2020-B37B18F42379}"/>
              </a:ext>
            </a:extLst>
          </p:cNvPr>
          <p:cNvSpPr>
            <a:spLocks noGrp="1"/>
          </p:cNvSpPr>
          <p:nvPr>
            <p:ph type="sldNum" sz="quarter" idx="12"/>
          </p:nvPr>
        </p:nvSpPr>
        <p:spPr/>
        <p:txBody>
          <a:bodyPr/>
          <a:lstStyle/>
          <a:p>
            <a:fld id="{A5B877BB-10EB-4ABB-A35D-C5147E3A5EAB}" type="slidenum">
              <a:rPr lang="en-US" smtClean="0"/>
              <a:t>‹#›</a:t>
            </a:fld>
            <a:endParaRPr lang="en-US" dirty="0"/>
          </a:p>
        </p:txBody>
      </p:sp>
    </p:spTree>
    <p:extLst>
      <p:ext uri="{BB962C8B-B14F-4D97-AF65-F5344CB8AC3E}">
        <p14:creationId xmlns:p14="http://schemas.microsoft.com/office/powerpoint/2010/main" val="756208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0B2C5-2506-F311-48D1-3C1FFF6C70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DC72E8-1340-4676-1CE3-6B061B10F9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E10D30-DC79-6EF1-57E0-CEF28347C9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282F32-8151-25AC-37DD-6FCC8D18EF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17E0EC-F531-90F7-0190-2334EA947A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6A956E-DCDE-1BBF-9A62-7C7B75C1D7C8}"/>
              </a:ext>
            </a:extLst>
          </p:cNvPr>
          <p:cNvSpPr>
            <a:spLocks noGrp="1"/>
          </p:cNvSpPr>
          <p:nvPr>
            <p:ph type="dt" sz="half" idx="10"/>
          </p:nvPr>
        </p:nvSpPr>
        <p:spPr/>
        <p:txBody>
          <a:bodyPr/>
          <a:lstStyle/>
          <a:p>
            <a:fld id="{036ACB67-6EEB-4126-8198-1C13B27B1F74}" type="datetimeFigureOut">
              <a:rPr lang="en-US" smtClean="0"/>
              <a:t>2/12/2026</a:t>
            </a:fld>
            <a:endParaRPr lang="en-US" dirty="0"/>
          </a:p>
        </p:txBody>
      </p:sp>
      <p:sp>
        <p:nvSpPr>
          <p:cNvPr id="8" name="Footer Placeholder 7">
            <a:extLst>
              <a:ext uri="{FF2B5EF4-FFF2-40B4-BE49-F238E27FC236}">
                <a16:creationId xmlns:a16="http://schemas.microsoft.com/office/drawing/2014/main" id="{C8DE6DD6-5899-FA52-0BE6-4FC7E1D1F80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4F98AB7-5D30-2033-8111-815A715C773D}"/>
              </a:ext>
            </a:extLst>
          </p:cNvPr>
          <p:cNvSpPr>
            <a:spLocks noGrp="1"/>
          </p:cNvSpPr>
          <p:nvPr>
            <p:ph type="sldNum" sz="quarter" idx="12"/>
          </p:nvPr>
        </p:nvSpPr>
        <p:spPr/>
        <p:txBody>
          <a:bodyPr/>
          <a:lstStyle/>
          <a:p>
            <a:fld id="{A5B877BB-10EB-4ABB-A35D-C5147E3A5EAB}" type="slidenum">
              <a:rPr lang="en-US" smtClean="0"/>
              <a:t>‹#›</a:t>
            </a:fld>
            <a:endParaRPr lang="en-US" dirty="0"/>
          </a:p>
        </p:txBody>
      </p:sp>
    </p:spTree>
    <p:extLst>
      <p:ext uri="{BB962C8B-B14F-4D97-AF65-F5344CB8AC3E}">
        <p14:creationId xmlns:p14="http://schemas.microsoft.com/office/powerpoint/2010/main" val="3416740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BF0E5-1337-5BC1-A7B9-292D2AD7C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264D68-6309-163E-59D2-11A65F125496}"/>
              </a:ext>
            </a:extLst>
          </p:cNvPr>
          <p:cNvSpPr>
            <a:spLocks noGrp="1"/>
          </p:cNvSpPr>
          <p:nvPr>
            <p:ph type="dt" sz="half" idx="10"/>
          </p:nvPr>
        </p:nvSpPr>
        <p:spPr/>
        <p:txBody>
          <a:bodyPr/>
          <a:lstStyle/>
          <a:p>
            <a:fld id="{036ACB67-6EEB-4126-8198-1C13B27B1F74}" type="datetimeFigureOut">
              <a:rPr lang="en-US" smtClean="0"/>
              <a:t>2/12/2026</a:t>
            </a:fld>
            <a:endParaRPr lang="en-US" dirty="0"/>
          </a:p>
        </p:txBody>
      </p:sp>
      <p:sp>
        <p:nvSpPr>
          <p:cNvPr id="4" name="Footer Placeholder 3">
            <a:extLst>
              <a:ext uri="{FF2B5EF4-FFF2-40B4-BE49-F238E27FC236}">
                <a16:creationId xmlns:a16="http://schemas.microsoft.com/office/drawing/2014/main" id="{4F7F2427-4C8D-7B07-CCF0-6BC860F6F16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91F6A76-1A72-D5EC-0AA3-17FD5DA85018}"/>
              </a:ext>
            </a:extLst>
          </p:cNvPr>
          <p:cNvSpPr>
            <a:spLocks noGrp="1"/>
          </p:cNvSpPr>
          <p:nvPr>
            <p:ph type="sldNum" sz="quarter" idx="12"/>
          </p:nvPr>
        </p:nvSpPr>
        <p:spPr/>
        <p:txBody>
          <a:bodyPr/>
          <a:lstStyle/>
          <a:p>
            <a:fld id="{A5B877BB-10EB-4ABB-A35D-C5147E3A5EAB}" type="slidenum">
              <a:rPr lang="en-US" smtClean="0"/>
              <a:t>‹#›</a:t>
            </a:fld>
            <a:endParaRPr lang="en-US" dirty="0"/>
          </a:p>
        </p:txBody>
      </p:sp>
    </p:spTree>
    <p:extLst>
      <p:ext uri="{BB962C8B-B14F-4D97-AF65-F5344CB8AC3E}">
        <p14:creationId xmlns:p14="http://schemas.microsoft.com/office/powerpoint/2010/main" val="2798237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FEB5A2-9F68-C8A4-9D7C-A4DFDAF6CE9B}"/>
              </a:ext>
            </a:extLst>
          </p:cNvPr>
          <p:cNvSpPr>
            <a:spLocks noGrp="1"/>
          </p:cNvSpPr>
          <p:nvPr>
            <p:ph type="dt" sz="half" idx="10"/>
          </p:nvPr>
        </p:nvSpPr>
        <p:spPr/>
        <p:txBody>
          <a:bodyPr/>
          <a:lstStyle/>
          <a:p>
            <a:fld id="{036ACB67-6EEB-4126-8198-1C13B27B1F74}" type="datetimeFigureOut">
              <a:rPr lang="en-US" smtClean="0"/>
              <a:t>2/12/2026</a:t>
            </a:fld>
            <a:endParaRPr lang="en-US" dirty="0"/>
          </a:p>
        </p:txBody>
      </p:sp>
      <p:sp>
        <p:nvSpPr>
          <p:cNvPr id="3" name="Footer Placeholder 2">
            <a:extLst>
              <a:ext uri="{FF2B5EF4-FFF2-40B4-BE49-F238E27FC236}">
                <a16:creationId xmlns:a16="http://schemas.microsoft.com/office/drawing/2014/main" id="{C18B8A23-7A72-5C73-3F2F-8C5D3512154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C5D4A99-91DE-DA83-E8F5-723B10CFF831}"/>
              </a:ext>
            </a:extLst>
          </p:cNvPr>
          <p:cNvSpPr>
            <a:spLocks noGrp="1"/>
          </p:cNvSpPr>
          <p:nvPr>
            <p:ph type="sldNum" sz="quarter" idx="12"/>
          </p:nvPr>
        </p:nvSpPr>
        <p:spPr/>
        <p:txBody>
          <a:bodyPr/>
          <a:lstStyle/>
          <a:p>
            <a:fld id="{A5B877BB-10EB-4ABB-A35D-C5147E3A5EAB}" type="slidenum">
              <a:rPr lang="en-US" smtClean="0"/>
              <a:t>‹#›</a:t>
            </a:fld>
            <a:endParaRPr lang="en-US" dirty="0"/>
          </a:p>
        </p:txBody>
      </p:sp>
    </p:spTree>
    <p:extLst>
      <p:ext uri="{BB962C8B-B14F-4D97-AF65-F5344CB8AC3E}">
        <p14:creationId xmlns:p14="http://schemas.microsoft.com/office/powerpoint/2010/main" val="3379410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C55C7-50DB-0ED2-CC03-DEC165024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45DB9B-66E8-D932-012A-9237D2B1F0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AA558E-C0AE-4F46-64F7-DF1DD83F03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3D0E24-A975-FD5C-27E8-8CB11BBF4BC8}"/>
              </a:ext>
            </a:extLst>
          </p:cNvPr>
          <p:cNvSpPr>
            <a:spLocks noGrp="1"/>
          </p:cNvSpPr>
          <p:nvPr>
            <p:ph type="dt" sz="half" idx="10"/>
          </p:nvPr>
        </p:nvSpPr>
        <p:spPr/>
        <p:txBody>
          <a:bodyPr/>
          <a:lstStyle/>
          <a:p>
            <a:fld id="{036ACB67-6EEB-4126-8198-1C13B27B1F74}" type="datetimeFigureOut">
              <a:rPr lang="en-US" smtClean="0"/>
              <a:t>2/12/2026</a:t>
            </a:fld>
            <a:endParaRPr lang="en-US" dirty="0"/>
          </a:p>
        </p:txBody>
      </p:sp>
      <p:sp>
        <p:nvSpPr>
          <p:cNvPr id="6" name="Footer Placeholder 5">
            <a:extLst>
              <a:ext uri="{FF2B5EF4-FFF2-40B4-BE49-F238E27FC236}">
                <a16:creationId xmlns:a16="http://schemas.microsoft.com/office/drawing/2014/main" id="{35B317D4-812C-4B1C-5CAB-C30361A4DE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948068E-ED4B-CCAE-519A-71F540F1D689}"/>
              </a:ext>
            </a:extLst>
          </p:cNvPr>
          <p:cNvSpPr>
            <a:spLocks noGrp="1"/>
          </p:cNvSpPr>
          <p:nvPr>
            <p:ph type="sldNum" sz="quarter" idx="12"/>
          </p:nvPr>
        </p:nvSpPr>
        <p:spPr/>
        <p:txBody>
          <a:bodyPr/>
          <a:lstStyle/>
          <a:p>
            <a:fld id="{A5B877BB-10EB-4ABB-A35D-C5147E3A5EAB}" type="slidenum">
              <a:rPr lang="en-US" smtClean="0"/>
              <a:t>‹#›</a:t>
            </a:fld>
            <a:endParaRPr lang="en-US" dirty="0"/>
          </a:p>
        </p:txBody>
      </p:sp>
    </p:spTree>
    <p:extLst>
      <p:ext uri="{BB962C8B-B14F-4D97-AF65-F5344CB8AC3E}">
        <p14:creationId xmlns:p14="http://schemas.microsoft.com/office/powerpoint/2010/main" val="3131526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656DE-58F6-AC10-77D6-8F3B04D395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E586A3-324D-215A-4867-1453D94181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1B6C0C1-1DB4-A203-31A8-DC33DB9625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15E56D-791E-9870-F53A-BE7228B78B69}"/>
              </a:ext>
            </a:extLst>
          </p:cNvPr>
          <p:cNvSpPr>
            <a:spLocks noGrp="1"/>
          </p:cNvSpPr>
          <p:nvPr>
            <p:ph type="dt" sz="half" idx="10"/>
          </p:nvPr>
        </p:nvSpPr>
        <p:spPr/>
        <p:txBody>
          <a:bodyPr/>
          <a:lstStyle/>
          <a:p>
            <a:fld id="{036ACB67-6EEB-4126-8198-1C13B27B1F74}" type="datetimeFigureOut">
              <a:rPr lang="en-US" smtClean="0"/>
              <a:t>2/12/2026</a:t>
            </a:fld>
            <a:endParaRPr lang="en-US" dirty="0"/>
          </a:p>
        </p:txBody>
      </p:sp>
      <p:sp>
        <p:nvSpPr>
          <p:cNvPr id="6" name="Footer Placeholder 5">
            <a:extLst>
              <a:ext uri="{FF2B5EF4-FFF2-40B4-BE49-F238E27FC236}">
                <a16:creationId xmlns:a16="http://schemas.microsoft.com/office/drawing/2014/main" id="{BB01B555-E4CA-544C-8538-87A9FA477B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E224BA-39B0-2FB6-6853-6134C5690EFA}"/>
              </a:ext>
            </a:extLst>
          </p:cNvPr>
          <p:cNvSpPr>
            <a:spLocks noGrp="1"/>
          </p:cNvSpPr>
          <p:nvPr>
            <p:ph type="sldNum" sz="quarter" idx="12"/>
          </p:nvPr>
        </p:nvSpPr>
        <p:spPr/>
        <p:txBody>
          <a:bodyPr/>
          <a:lstStyle/>
          <a:p>
            <a:fld id="{A5B877BB-10EB-4ABB-A35D-C5147E3A5EAB}" type="slidenum">
              <a:rPr lang="en-US" smtClean="0"/>
              <a:t>‹#›</a:t>
            </a:fld>
            <a:endParaRPr lang="en-US" dirty="0"/>
          </a:p>
        </p:txBody>
      </p:sp>
    </p:spTree>
    <p:extLst>
      <p:ext uri="{BB962C8B-B14F-4D97-AF65-F5344CB8AC3E}">
        <p14:creationId xmlns:p14="http://schemas.microsoft.com/office/powerpoint/2010/main" val="354911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F0A4F8-8749-F45C-4421-43628E7200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5B7F31-40D0-9C63-C592-9C8051585D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013773-46E6-BB36-8996-B93251527F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6ACB67-6EEB-4126-8198-1C13B27B1F74}" type="datetimeFigureOut">
              <a:rPr lang="en-US" smtClean="0"/>
              <a:t>2/12/2026</a:t>
            </a:fld>
            <a:endParaRPr lang="en-US" dirty="0"/>
          </a:p>
        </p:txBody>
      </p:sp>
      <p:sp>
        <p:nvSpPr>
          <p:cNvPr id="5" name="Footer Placeholder 4">
            <a:extLst>
              <a:ext uri="{FF2B5EF4-FFF2-40B4-BE49-F238E27FC236}">
                <a16:creationId xmlns:a16="http://schemas.microsoft.com/office/drawing/2014/main" id="{B23D4E0E-A740-1F54-380F-FE36FEF0E7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EBB8E75-1DAE-8936-9CB2-FE43D9C574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B877BB-10EB-4ABB-A35D-C5147E3A5EAB}" type="slidenum">
              <a:rPr lang="en-US" smtClean="0"/>
              <a:t>‹#›</a:t>
            </a:fld>
            <a:endParaRPr lang="en-US" dirty="0"/>
          </a:p>
        </p:txBody>
      </p:sp>
    </p:spTree>
    <p:extLst>
      <p:ext uri="{BB962C8B-B14F-4D97-AF65-F5344CB8AC3E}">
        <p14:creationId xmlns:p14="http://schemas.microsoft.com/office/powerpoint/2010/main" val="2651864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g"/><Relationship Id="rId4" Type="http://schemas.microsoft.com/office/2007/relationships/hdphoto" Target="../media/hdphoto1.wdp"/><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98039"/>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D3078F-FA07-68FD-20AC-69DE7A378932}"/>
              </a:ext>
            </a:extLst>
          </p:cNvPr>
          <p:cNvPicPr>
            <a:picLocks noChangeAspect="1"/>
          </p:cNvPicPr>
          <p:nvPr/>
        </p:nvPicPr>
        <p:blipFill>
          <a:blip r:embed="rId2" cstate="print"/>
          <a:stretch>
            <a:fillRect/>
          </a:stretch>
        </p:blipFill>
        <p:spPr>
          <a:xfrm>
            <a:off x="4450082" y="2078862"/>
            <a:ext cx="3171542" cy="2013357"/>
          </a:xfrm>
          <a:prstGeom prst="rect">
            <a:avLst/>
          </a:prstGeom>
        </p:spPr>
      </p:pic>
      <p:sp>
        <p:nvSpPr>
          <p:cNvPr id="6" name="TextBox 5">
            <a:extLst>
              <a:ext uri="{FF2B5EF4-FFF2-40B4-BE49-F238E27FC236}">
                <a16:creationId xmlns:a16="http://schemas.microsoft.com/office/drawing/2014/main" id="{B5E82398-910B-13F0-02D8-852F4D6B7070}"/>
              </a:ext>
            </a:extLst>
          </p:cNvPr>
          <p:cNvSpPr txBox="1"/>
          <p:nvPr/>
        </p:nvSpPr>
        <p:spPr>
          <a:xfrm>
            <a:off x="1948070" y="555694"/>
            <a:ext cx="8295860" cy="1446550"/>
          </a:xfrm>
          <a:prstGeom prst="rect">
            <a:avLst/>
          </a:prstGeom>
          <a:noFill/>
        </p:spPr>
        <p:txBody>
          <a:bodyPr wrap="square" rtlCol="0">
            <a:spAutoFit/>
          </a:bodyPr>
          <a:lstStyle/>
          <a:p>
            <a:pPr algn="ctr"/>
            <a:r>
              <a:rPr lang="en-US" sz="4400" b="1" dirty="0"/>
              <a:t>LEGISLATIVE PROGRAM</a:t>
            </a:r>
          </a:p>
          <a:p>
            <a:pPr algn="ctr"/>
            <a:r>
              <a:rPr lang="en-US" sz="4400" b="1" dirty="0"/>
              <a:t>2025 -2026</a:t>
            </a:r>
          </a:p>
        </p:txBody>
      </p:sp>
      <p:sp>
        <p:nvSpPr>
          <p:cNvPr id="9" name="TextBox 8">
            <a:extLst>
              <a:ext uri="{FF2B5EF4-FFF2-40B4-BE49-F238E27FC236}">
                <a16:creationId xmlns:a16="http://schemas.microsoft.com/office/drawing/2014/main" id="{64456567-64F6-9485-68F9-0451D0D90613}"/>
              </a:ext>
            </a:extLst>
          </p:cNvPr>
          <p:cNvSpPr txBox="1"/>
          <p:nvPr/>
        </p:nvSpPr>
        <p:spPr>
          <a:xfrm>
            <a:off x="1413813" y="4168837"/>
            <a:ext cx="9630905" cy="2339102"/>
          </a:xfrm>
          <a:prstGeom prst="rect">
            <a:avLst/>
          </a:prstGeom>
          <a:noFill/>
        </p:spPr>
        <p:txBody>
          <a:bodyPr wrap="square" rtlCol="0">
            <a:spAutoFit/>
          </a:bodyPr>
          <a:lstStyle/>
          <a:p>
            <a:pPr algn="ctr"/>
            <a:r>
              <a:rPr lang="en-US" sz="4400" b="1" dirty="0"/>
              <a:t>“A Voice for our  </a:t>
            </a:r>
            <a:r>
              <a:rPr lang="en-US" sz="4000" b="1" dirty="0"/>
              <a:t>Veterans</a:t>
            </a:r>
            <a:r>
              <a:rPr lang="en-US" sz="4400" b="1" dirty="0"/>
              <a:t>, Military and Their Families”</a:t>
            </a:r>
          </a:p>
          <a:p>
            <a:r>
              <a:rPr lang="en-US" dirty="0">
                <a:latin typeface="Arial" panose="020B0604020202020204" pitchFamily="34" charset="0"/>
                <a:cs typeface="Arial" panose="020B0604020202020204" pitchFamily="34" charset="0"/>
              </a:rPr>
              <a:t>	</a:t>
            </a:r>
          </a:p>
          <a:p>
            <a:r>
              <a:rPr lang="en-US" sz="2000" b="1" dirty="0">
                <a:latin typeface="Arial" panose="020B0604020202020204" pitchFamily="34" charset="0"/>
                <a:cs typeface="Arial" panose="020B0604020202020204" pitchFamily="34" charset="0"/>
              </a:rPr>
              <a:t>Susan “Sue” Oertel	               		   Pamela Elam-Lipscombe, PDP</a:t>
            </a:r>
          </a:p>
          <a:p>
            <a:r>
              <a:rPr lang="en-US" sz="2000" b="1" dirty="0">
                <a:latin typeface="Arial" panose="020B0604020202020204" pitchFamily="34" charset="0"/>
                <a:cs typeface="Arial" panose="020B0604020202020204" pitchFamily="34" charset="0"/>
              </a:rPr>
              <a:t>         Chair		                                   	                       Advisor</a:t>
            </a:r>
          </a:p>
        </p:txBody>
      </p:sp>
    </p:spTree>
    <p:extLst>
      <p:ext uri="{BB962C8B-B14F-4D97-AF65-F5344CB8AC3E}">
        <p14:creationId xmlns:p14="http://schemas.microsoft.com/office/powerpoint/2010/main" val="2141531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2AAB87-6803-BE24-D887-F2C58ADFA5DC}"/>
              </a:ext>
            </a:extLst>
          </p:cNvPr>
          <p:cNvPicPr>
            <a:picLocks noChangeAspect="1"/>
          </p:cNvPicPr>
          <p:nvPr/>
        </p:nvPicPr>
        <p:blipFill>
          <a:blip r:embed="rId2"/>
          <a:stretch>
            <a:fillRect/>
          </a:stretch>
        </p:blipFill>
        <p:spPr>
          <a:xfrm>
            <a:off x="6993279" y="2087756"/>
            <a:ext cx="4205553" cy="4460621"/>
          </a:xfrm>
          <a:prstGeom prst="rect">
            <a:avLst/>
          </a:prstGeom>
          <a:solidFill>
            <a:schemeClr val="accent1">
              <a:lumMod val="60000"/>
              <a:lumOff val="40000"/>
            </a:schemeClr>
          </a:solidFill>
          <a:ln w="41275">
            <a:solidFill>
              <a:schemeClr val="tx1"/>
            </a:solidFill>
          </a:ln>
        </p:spPr>
      </p:pic>
      <p:sp>
        <p:nvSpPr>
          <p:cNvPr id="3" name="TextBox 2">
            <a:extLst>
              <a:ext uri="{FF2B5EF4-FFF2-40B4-BE49-F238E27FC236}">
                <a16:creationId xmlns:a16="http://schemas.microsoft.com/office/drawing/2014/main" id="{0C57792C-C906-AE78-406C-8E76D32C046D}"/>
              </a:ext>
            </a:extLst>
          </p:cNvPr>
          <p:cNvSpPr txBox="1"/>
          <p:nvPr/>
        </p:nvSpPr>
        <p:spPr>
          <a:xfrm>
            <a:off x="657546" y="2434975"/>
            <a:ext cx="5650786" cy="4031873"/>
          </a:xfrm>
          <a:prstGeom prst="rect">
            <a:avLst/>
          </a:prstGeom>
          <a:solidFill>
            <a:schemeClr val="bg1"/>
          </a:solidFill>
        </p:spPr>
        <p:txBody>
          <a:bodyPr wrap="square" rtlCol="0">
            <a:spAutoFit/>
          </a:bodyPr>
          <a:lstStyle/>
          <a:p>
            <a:pPr algn="ctr"/>
            <a:r>
              <a:rPr lang="en-US" sz="3200" dirty="0"/>
              <a:t>Nationwide in 2025</a:t>
            </a:r>
          </a:p>
          <a:p>
            <a:pPr algn="ctr"/>
            <a:r>
              <a:rPr lang="en-US" sz="3200" dirty="0"/>
              <a:t>American Legion Family members and veteran advocates used the Grassroots Action Center sending:</a:t>
            </a:r>
          </a:p>
          <a:p>
            <a:pPr algn="ctr"/>
            <a:r>
              <a:rPr lang="en-US" sz="3200" b="1" dirty="0"/>
              <a:t> 102,873 messages</a:t>
            </a:r>
          </a:p>
          <a:p>
            <a:pPr algn="ctr"/>
            <a:r>
              <a:rPr lang="en-US" sz="3200" dirty="0"/>
              <a:t>to Congress urging them to pass Legion-supported legislation.</a:t>
            </a:r>
            <a:endParaRPr lang="en-US" sz="3200" b="1" dirty="0"/>
          </a:p>
        </p:txBody>
      </p:sp>
      <p:sp>
        <p:nvSpPr>
          <p:cNvPr id="4" name="Arrow: Right 3">
            <a:extLst>
              <a:ext uri="{FF2B5EF4-FFF2-40B4-BE49-F238E27FC236}">
                <a16:creationId xmlns:a16="http://schemas.microsoft.com/office/drawing/2014/main" id="{4F0F0CA9-B2CB-130E-ABCA-73867BD232E1}"/>
              </a:ext>
            </a:extLst>
          </p:cNvPr>
          <p:cNvSpPr/>
          <p:nvPr/>
        </p:nvSpPr>
        <p:spPr>
          <a:xfrm>
            <a:off x="2644739" y="1777606"/>
            <a:ext cx="1676400" cy="62030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B777D97-73A3-39A8-77F4-66CFC55869DC}"/>
              </a:ext>
            </a:extLst>
          </p:cNvPr>
          <p:cNvSpPr txBox="1"/>
          <p:nvPr/>
        </p:nvSpPr>
        <p:spPr>
          <a:xfrm>
            <a:off x="2291137" y="626724"/>
            <a:ext cx="7500135" cy="1077218"/>
          </a:xfrm>
          <a:prstGeom prst="rect">
            <a:avLst/>
          </a:prstGeom>
          <a:noFill/>
        </p:spPr>
        <p:txBody>
          <a:bodyPr wrap="square" rtlCol="0">
            <a:spAutoFit/>
          </a:bodyPr>
          <a:lstStyle/>
          <a:p>
            <a:pPr algn="ctr"/>
            <a:r>
              <a:rPr lang="en-US" sz="3200" b="1" dirty="0"/>
              <a:t>MEMBERS SIGNED UP FOR THE WEEKLY GRASSROOTS NEWSLETTERS </a:t>
            </a:r>
          </a:p>
        </p:txBody>
      </p:sp>
    </p:spTree>
    <p:extLst>
      <p:ext uri="{BB962C8B-B14F-4D97-AF65-F5344CB8AC3E}">
        <p14:creationId xmlns:p14="http://schemas.microsoft.com/office/powerpoint/2010/main" val="2912982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0D33F-911D-02CA-77A2-45B84C834EF5}"/>
              </a:ext>
            </a:extLst>
          </p:cNvPr>
          <p:cNvSpPr txBox="1"/>
          <p:nvPr/>
        </p:nvSpPr>
        <p:spPr>
          <a:xfrm>
            <a:off x="621103" y="2378281"/>
            <a:ext cx="10944618" cy="3939540"/>
          </a:xfrm>
          <a:prstGeom prst="rect">
            <a:avLst/>
          </a:prstGeom>
          <a:solidFill>
            <a:schemeClr val="bg1"/>
          </a:solidFill>
        </p:spPr>
        <p:txBody>
          <a:bodyPr wrap="square" rtlCol="0">
            <a:spAutoFit/>
          </a:bodyPr>
          <a:lstStyle/>
          <a:p>
            <a:endParaRPr lang="en-US" sz="1200" b="1" dirty="0"/>
          </a:p>
          <a:p>
            <a:r>
              <a:rPr lang="en-US" sz="3200" b="1"/>
              <a:t>Department </a:t>
            </a:r>
            <a:r>
              <a:rPr lang="en-US" sz="3200" b="1" dirty="0"/>
              <a:t>of Virginia ALA members persevered by contacting their senators, congressmen, state legislators, and local representatives for a total of </a:t>
            </a:r>
            <a:r>
              <a:rPr lang="en-US" sz="3200" b="1" dirty="0">
                <a:highlight>
                  <a:srgbClr val="FFFF00"/>
                </a:highlight>
              </a:rPr>
              <a:t>450 times </a:t>
            </a:r>
            <a:r>
              <a:rPr lang="en-US" sz="3200" b="1" dirty="0"/>
              <a:t>as of December 1st.  Contacts were also made to the White House. </a:t>
            </a:r>
          </a:p>
          <a:p>
            <a:endParaRPr lang="en-US" sz="3200" b="1" dirty="0"/>
          </a:p>
          <a:p>
            <a:r>
              <a:rPr lang="en-US" sz="3200" b="1" dirty="0"/>
              <a:t>During the government shutdown, many members reported not receiving responses back from legislators’ offices</a:t>
            </a:r>
            <a:r>
              <a:rPr lang="en-US" sz="3400" b="1" dirty="0"/>
              <a:t>.</a:t>
            </a:r>
          </a:p>
          <a:p>
            <a:endParaRPr lang="en-US" sz="1200" b="1" dirty="0"/>
          </a:p>
        </p:txBody>
      </p:sp>
      <p:sp>
        <p:nvSpPr>
          <p:cNvPr id="3" name="TextBox 2">
            <a:extLst>
              <a:ext uri="{FF2B5EF4-FFF2-40B4-BE49-F238E27FC236}">
                <a16:creationId xmlns:a16="http://schemas.microsoft.com/office/drawing/2014/main" id="{265F1179-5948-72B7-F68C-671E62328BE0}"/>
              </a:ext>
            </a:extLst>
          </p:cNvPr>
          <p:cNvSpPr txBox="1"/>
          <p:nvPr/>
        </p:nvSpPr>
        <p:spPr>
          <a:xfrm>
            <a:off x="4053154" y="1349245"/>
            <a:ext cx="4130212" cy="641856"/>
          </a:xfrm>
          <a:prstGeom prst="rect">
            <a:avLst/>
          </a:prstGeom>
          <a:solidFill>
            <a:srgbClr val="FFFF00"/>
          </a:solidFill>
          <a:ln w="53975">
            <a:solidFill>
              <a:schemeClr val="bg1"/>
            </a:solidFill>
          </a:ln>
        </p:spPr>
        <p:txBody>
          <a:bodyPr wrap="square" rtlCol="0">
            <a:spAutoFit/>
          </a:bodyPr>
          <a:lstStyle/>
          <a:p>
            <a:r>
              <a:rPr lang="en-US" sz="3600" b="1" dirty="0">
                <a:solidFill>
                  <a:schemeClr val="tx1">
                    <a:lumMod val="95000"/>
                    <a:lumOff val="5000"/>
                  </a:schemeClr>
                </a:solidFill>
              </a:rPr>
              <a:t>  </a:t>
            </a:r>
            <a:r>
              <a:rPr lang="en-US" sz="2800" b="1" dirty="0">
                <a:solidFill>
                  <a:schemeClr val="tx1">
                    <a:lumMod val="95000"/>
                    <a:lumOff val="5000"/>
                  </a:schemeClr>
                </a:solidFill>
              </a:rPr>
              <a:t>MID – YEAR REPORTING</a:t>
            </a:r>
            <a:endParaRPr lang="en-US" sz="2800" dirty="0">
              <a:solidFill>
                <a:schemeClr val="tx1">
                  <a:lumMod val="95000"/>
                  <a:lumOff val="5000"/>
                </a:schemeClr>
              </a:solidFill>
            </a:endParaRPr>
          </a:p>
        </p:txBody>
      </p:sp>
      <p:sp>
        <p:nvSpPr>
          <p:cNvPr id="6" name="TextBox 5">
            <a:extLst>
              <a:ext uri="{FF2B5EF4-FFF2-40B4-BE49-F238E27FC236}">
                <a16:creationId xmlns:a16="http://schemas.microsoft.com/office/drawing/2014/main" id="{20D64866-BC27-D03D-0650-F9440AAE9D06}"/>
              </a:ext>
            </a:extLst>
          </p:cNvPr>
          <p:cNvSpPr txBox="1"/>
          <p:nvPr/>
        </p:nvSpPr>
        <p:spPr>
          <a:xfrm>
            <a:off x="534256" y="590911"/>
            <a:ext cx="11168009" cy="584775"/>
          </a:xfrm>
          <a:prstGeom prst="rect">
            <a:avLst/>
          </a:prstGeom>
          <a:noFill/>
          <a:ln w="38100">
            <a:noFill/>
          </a:ln>
        </p:spPr>
        <p:txBody>
          <a:bodyPr vert="horz" wrap="square" rtlCol="0">
            <a:spAutoFit/>
          </a:bodyPr>
          <a:lstStyle/>
          <a:p>
            <a:pPr algn="ctr"/>
            <a:r>
              <a:rPr lang="en-US" sz="3200" b="1" dirty="0"/>
              <a:t>A VOICE FOR OUR VETERANS, MILITARY AND THEIR FAMILIES</a:t>
            </a:r>
          </a:p>
        </p:txBody>
      </p:sp>
    </p:spTree>
    <p:extLst>
      <p:ext uri="{BB962C8B-B14F-4D97-AF65-F5344CB8AC3E}">
        <p14:creationId xmlns:p14="http://schemas.microsoft.com/office/powerpoint/2010/main" val="4219913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D7096C-1325-BA62-6A45-1AD994AFCB1C}"/>
              </a:ext>
            </a:extLst>
          </p:cNvPr>
          <p:cNvPicPr>
            <a:picLocks noChangeAspect="1" noChangeArrowheads="1"/>
          </p:cNvPicPr>
          <p:nvPr/>
        </p:nvPicPr>
        <p:blipFill>
          <a:blip r:embed="rId2" cstate="print"/>
          <a:srcRect/>
          <a:stretch>
            <a:fillRect/>
          </a:stretch>
        </p:blipFill>
        <p:spPr bwMode="auto">
          <a:xfrm>
            <a:off x="8539297" y="1910992"/>
            <a:ext cx="2923238" cy="4035189"/>
          </a:xfrm>
          <a:prstGeom prst="rect">
            <a:avLst/>
          </a:prstGeom>
          <a:noFill/>
          <a:ln w="57150">
            <a:solidFill>
              <a:schemeClr val="accent1">
                <a:lumMod val="75000"/>
              </a:schemeClr>
            </a:solidFill>
            <a:miter lim="800000"/>
            <a:headEnd/>
            <a:tailEnd/>
          </a:ln>
        </p:spPr>
      </p:pic>
      <p:sp>
        <p:nvSpPr>
          <p:cNvPr id="5" name="TextBox 4">
            <a:extLst>
              <a:ext uri="{FF2B5EF4-FFF2-40B4-BE49-F238E27FC236}">
                <a16:creationId xmlns:a16="http://schemas.microsoft.com/office/drawing/2014/main" id="{E6A08819-D627-D53F-C032-F1FFA165A9A9}"/>
              </a:ext>
            </a:extLst>
          </p:cNvPr>
          <p:cNvSpPr txBox="1"/>
          <p:nvPr/>
        </p:nvSpPr>
        <p:spPr>
          <a:xfrm>
            <a:off x="729465" y="1705511"/>
            <a:ext cx="7325474" cy="4647426"/>
          </a:xfrm>
          <a:prstGeom prst="rect">
            <a:avLst/>
          </a:prstGeom>
          <a:solidFill>
            <a:schemeClr val="bg1"/>
          </a:solidFill>
          <a:ln w="57150">
            <a:noFill/>
          </a:ln>
        </p:spPr>
        <p:txBody>
          <a:bodyPr wrap="square">
            <a:spAutoFit/>
          </a:bodyPr>
          <a:lstStyle/>
          <a:p>
            <a:endParaRPr lang="en-US" sz="1200" b="1" dirty="0"/>
          </a:p>
          <a:p>
            <a:r>
              <a:rPr lang="en-US" sz="2800" b="1" dirty="0"/>
              <a:t>The use of the QR code to sign up for Grassroots Action Alerts appeared to be successful.   Not only was it given out at our Fall and District conferences, it was also given to Legionnaires and SONS. So, with the combined efforts of the Legion family…                       </a:t>
            </a:r>
          </a:p>
          <a:p>
            <a:r>
              <a:rPr lang="en-US" sz="3200" b="1" dirty="0">
                <a:highlight>
                  <a:srgbClr val="FFFF00"/>
                </a:highlight>
              </a:rPr>
              <a:t>       The Department placed #6 and #7         </a:t>
            </a:r>
            <a:r>
              <a:rPr lang="en-US" sz="2800" b="1" dirty="0"/>
              <a:t>NATIONWIDE for the month of December in sending Action Alerts to our members of Congress!</a:t>
            </a:r>
          </a:p>
        </p:txBody>
      </p:sp>
      <p:sp>
        <p:nvSpPr>
          <p:cNvPr id="9" name="TextBox 8">
            <a:extLst>
              <a:ext uri="{FF2B5EF4-FFF2-40B4-BE49-F238E27FC236}">
                <a16:creationId xmlns:a16="http://schemas.microsoft.com/office/drawing/2014/main" id="{EC449BF7-D92B-2CA4-A051-34F38039ABF6}"/>
              </a:ext>
            </a:extLst>
          </p:cNvPr>
          <p:cNvSpPr txBox="1"/>
          <p:nvPr/>
        </p:nvSpPr>
        <p:spPr>
          <a:xfrm>
            <a:off x="1541124" y="400693"/>
            <a:ext cx="9010436" cy="769441"/>
          </a:xfrm>
          <a:prstGeom prst="rect">
            <a:avLst/>
          </a:prstGeom>
          <a:solidFill>
            <a:srgbClr val="FFFF00"/>
          </a:solidFill>
          <a:ln w="57150">
            <a:solidFill>
              <a:schemeClr val="bg1"/>
            </a:solidFill>
          </a:ln>
        </p:spPr>
        <p:txBody>
          <a:bodyPr wrap="square" rtlCol="0">
            <a:spAutoFit/>
          </a:bodyPr>
          <a:lstStyle/>
          <a:p>
            <a:pPr algn="ctr"/>
            <a:r>
              <a:rPr lang="en-US" sz="4400" i="1" dirty="0">
                <a:cs typeface="Arabic Typesetting" panose="03020402040406030203" pitchFamily="66" charset="-78"/>
              </a:rPr>
              <a:t>“</a:t>
            </a:r>
            <a:r>
              <a:rPr lang="en-US" sz="4400" b="1" i="1" dirty="0">
                <a:cs typeface="Arabic Typesetting" panose="03020402040406030203" pitchFamily="66" charset="-78"/>
              </a:rPr>
              <a:t>Way to go Department of Virginia</a:t>
            </a:r>
            <a:r>
              <a:rPr lang="en-US" sz="4400" i="1" dirty="0">
                <a:cs typeface="Arabic Typesetting" panose="03020402040406030203" pitchFamily="66" charset="-78"/>
              </a:rPr>
              <a:t>” </a:t>
            </a:r>
          </a:p>
        </p:txBody>
      </p:sp>
    </p:spTree>
    <p:extLst>
      <p:ext uri="{BB962C8B-B14F-4D97-AF65-F5344CB8AC3E}">
        <p14:creationId xmlns:p14="http://schemas.microsoft.com/office/powerpoint/2010/main" val="4074904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5BA7E3-F27D-A0A5-A59F-F801A4E381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6715" y="356461"/>
            <a:ext cx="3798500" cy="5008350"/>
          </a:xfrm>
          <a:prstGeom prst="rect">
            <a:avLst/>
          </a:prstGeom>
          <a:noFill/>
          <a:ln w="85725" cap="rnd">
            <a:solidFill>
              <a:srgbClr val="002060"/>
            </a:solidFill>
          </a:ln>
        </p:spPr>
      </p:pic>
      <p:sp>
        <p:nvSpPr>
          <p:cNvPr id="4" name="TextBox 3">
            <a:extLst>
              <a:ext uri="{FF2B5EF4-FFF2-40B4-BE49-F238E27FC236}">
                <a16:creationId xmlns:a16="http://schemas.microsoft.com/office/drawing/2014/main" id="{42BFC256-596F-F93A-4088-BD69B9A211D6}"/>
              </a:ext>
            </a:extLst>
          </p:cNvPr>
          <p:cNvSpPr txBox="1"/>
          <p:nvPr/>
        </p:nvSpPr>
        <p:spPr>
          <a:xfrm>
            <a:off x="626724" y="1859622"/>
            <a:ext cx="4019441" cy="4585871"/>
          </a:xfrm>
          <a:prstGeom prst="rect">
            <a:avLst/>
          </a:prstGeom>
          <a:solidFill>
            <a:schemeClr val="bg1"/>
          </a:solidFill>
        </p:spPr>
        <p:txBody>
          <a:bodyPr wrap="square" rtlCol="0">
            <a:spAutoFit/>
          </a:bodyPr>
          <a:lstStyle/>
          <a:p>
            <a:endParaRPr lang="en-US" sz="1200" b="1" dirty="0"/>
          </a:p>
          <a:p>
            <a:pPr algn="ctr"/>
            <a:r>
              <a:rPr lang="en-US" sz="2800" b="1" dirty="0"/>
              <a:t>JUNIORS</a:t>
            </a:r>
          </a:p>
          <a:p>
            <a:pPr algn="ctr"/>
            <a:r>
              <a:rPr lang="en-US" sz="2800" b="1" dirty="0"/>
              <a:t>They may not be able to vote yet, but you can encourage your Juniors to get involved in the Legislative process by working the polls as a greeter during Election Day or attending Virginia Girls State.</a:t>
            </a:r>
          </a:p>
        </p:txBody>
      </p:sp>
      <p:sp>
        <p:nvSpPr>
          <p:cNvPr id="5" name="TextBox 4">
            <a:extLst>
              <a:ext uri="{FF2B5EF4-FFF2-40B4-BE49-F238E27FC236}">
                <a16:creationId xmlns:a16="http://schemas.microsoft.com/office/drawing/2014/main" id="{C18A8CB1-5C14-3DA8-B431-47AA3C932336}"/>
              </a:ext>
            </a:extLst>
          </p:cNvPr>
          <p:cNvSpPr txBox="1"/>
          <p:nvPr/>
        </p:nvSpPr>
        <p:spPr>
          <a:xfrm>
            <a:off x="626724" y="729464"/>
            <a:ext cx="6339155" cy="553998"/>
          </a:xfrm>
          <a:prstGeom prst="rect">
            <a:avLst/>
          </a:prstGeom>
          <a:solidFill>
            <a:srgbClr val="FFFF00"/>
          </a:solidFill>
          <a:ln w="66675">
            <a:solidFill>
              <a:schemeClr val="bg1"/>
            </a:solidFill>
          </a:ln>
        </p:spPr>
        <p:txBody>
          <a:bodyPr wrap="square" rtlCol="0">
            <a:spAutoFit/>
          </a:bodyPr>
          <a:lstStyle/>
          <a:p>
            <a:r>
              <a:rPr lang="en-US" sz="3000" b="1" dirty="0"/>
              <a:t>  LEARNING THE LEGISLATIVE PROCESS</a:t>
            </a:r>
          </a:p>
        </p:txBody>
      </p:sp>
      <p:pic>
        <p:nvPicPr>
          <p:cNvPr id="1028" name="Picture 4">
            <a:extLst>
              <a:ext uri="{FF2B5EF4-FFF2-40B4-BE49-F238E27FC236}">
                <a16:creationId xmlns:a16="http://schemas.microsoft.com/office/drawing/2014/main" id="{31D3AA21-A74A-AD73-AF17-BD246FCA9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275" y="4353342"/>
            <a:ext cx="2457450" cy="1638300"/>
          </a:xfrm>
          <a:prstGeom prst="rect">
            <a:avLst/>
          </a:prstGeom>
          <a:noFill/>
          <a:ln w="50800">
            <a:no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56626E5-7133-B4F9-5ACB-279AC1D68E88}"/>
              </a:ext>
            </a:extLst>
          </p:cNvPr>
          <p:cNvSpPr txBox="1"/>
          <p:nvPr/>
        </p:nvSpPr>
        <p:spPr>
          <a:xfrm flipH="1">
            <a:off x="8024116" y="5578209"/>
            <a:ext cx="3205536" cy="923330"/>
          </a:xfrm>
          <a:prstGeom prst="rect">
            <a:avLst/>
          </a:prstGeom>
          <a:solidFill>
            <a:schemeClr val="accent6"/>
          </a:solidFill>
          <a:ln w="57150" cap="rnd">
            <a:solidFill>
              <a:srgbClr val="002060"/>
            </a:solidFill>
          </a:ln>
        </p:spPr>
        <p:txBody>
          <a:bodyPr wrap="square" rtlCol="0">
            <a:spAutoFit/>
          </a:bodyPr>
          <a:lstStyle/>
          <a:p>
            <a:pPr algn="ctr"/>
            <a:r>
              <a:rPr lang="en-US" b="1" dirty="0"/>
              <a:t>EMMA KATE </a:t>
            </a:r>
          </a:p>
          <a:p>
            <a:pPr algn="ctr"/>
            <a:r>
              <a:rPr lang="en-US" b="1" dirty="0"/>
              <a:t>ALA  UNIT 284  Junior</a:t>
            </a:r>
          </a:p>
          <a:p>
            <a:pPr algn="ctr"/>
            <a:r>
              <a:rPr lang="en-US" b="1" dirty="0"/>
              <a:t>Election  Day  Greeter</a:t>
            </a:r>
          </a:p>
        </p:txBody>
      </p:sp>
      <p:pic>
        <p:nvPicPr>
          <p:cNvPr id="8" name="Picture 7">
            <a:extLst>
              <a:ext uri="{FF2B5EF4-FFF2-40B4-BE49-F238E27FC236}">
                <a16:creationId xmlns:a16="http://schemas.microsoft.com/office/drawing/2014/main" id="{CB41FF20-5CC5-BAF5-BE55-AF026F0183FD}"/>
              </a:ext>
            </a:extLst>
          </p:cNvPr>
          <p:cNvPicPr>
            <a:picLocks noChangeAspect="1"/>
          </p:cNvPicPr>
          <p:nvPr/>
        </p:nvPicPr>
        <p:blipFill>
          <a:blip r:embed="rId4"/>
          <a:stretch>
            <a:fillRect/>
          </a:stretch>
        </p:blipFill>
        <p:spPr>
          <a:xfrm>
            <a:off x="5206061" y="2178668"/>
            <a:ext cx="1724546" cy="1661606"/>
          </a:xfrm>
          <a:prstGeom prst="rect">
            <a:avLst/>
          </a:prstGeom>
          <a:ln w="53975">
            <a:solidFill>
              <a:srgbClr val="002060"/>
            </a:solidFill>
          </a:ln>
        </p:spPr>
      </p:pic>
    </p:spTree>
    <p:extLst>
      <p:ext uri="{BB962C8B-B14F-4D97-AF65-F5344CB8AC3E}">
        <p14:creationId xmlns:p14="http://schemas.microsoft.com/office/powerpoint/2010/main" val="2275455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026" name="Picture 2" descr="May be an image of text">
            <a:extLst>
              <a:ext uri="{FF2B5EF4-FFF2-40B4-BE49-F238E27FC236}">
                <a16:creationId xmlns:a16="http://schemas.microsoft.com/office/drawing/2014/main" id="{0869353E-EB76-BFF4-C495-5D1EEBDD5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219" y="3584617"/>
            <a:ext cx="2373880" cy="31651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y be an image of hat">
            <a:extLst>
              <a:ext uri="{FF2B5EF4-FFF2-40B4-BE49-F238E27FC236}">
                <a16:creationId xmlns:a16="http://schemas.microsoft.com/office/drawing/2014/main" id="{CC40D284-6995-F74E-9DCF-6E30B1D467F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233490" y="1519467"/>
            <a:ext cx="4124796" cy="3218688"/>
          </a:xfrm>
          <a:prstGeom prst="rect">
            <a:avLst/>
          </a:prstGeom>
          <a:noFill/>
          <a:scene3d>
            <a:camera prst="orthographicFront">
              <a:rot lat="0" lon="10200000" rev="0"/>
            </a:camera>
            <a:lightRig rig="threePt" dir="t"/>
          </a:scene3d>
          <a:extLst>
            <a:ext uri="{909E8E84-426E-40DD-AFC4-6F175D3DCCD1}">
              <a14:hiddenFill xmlns:a14="http://schemas.microsoft.com/office/drawing/2010/main">
                <a:solidFill>
                  <a:srgbClr val="FFFFFF"/>
                </a:solidFill>
              </a14:hiddenFill>
            </a:ext>
          </a:extLst>
        </p:spPr>
      </p:pic>
      <p:pic>
        <p:nvPicPr>
          <p:cNvPr id="1032" name="Picture 8" descr="May be an image of text">
            <a:extLst>
              <a:ext uri="{FF2B5EF4-FFF2-40B4-BE49-F238E27FC236}">
                <a16:creationId xmlns:a16="http://schemas.microsoft.com/office/drawing/2014/main" id="{D3C27AAF-0781-81E3-94B8-E9274FFB74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8032" y="4823399"/>
            <a:ext cx="2535936" cy="19019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y be an image of text">
            <a:extLst>
              <a:ext uri="{FF2B5EF4-FFF2-40B4-BE49-F238E27FC236}">
                <a16:creationId xmlns:a16="http://schemas.microsoft.com/office/drawing/2014/main" id="{A220CC2E-7C5D-2044-2596-A78B979750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6180" y="275883"/>
            <a:ext cx="3543903" cy="24871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B378FD4-27E1-5C6D-2B9E-FC28703E7AA2}"/>
              </a:ext>
            </a:extLst>
          </p:cNvPr>
          <p:cNvPicPr>
            <a:picLocks noChangeAspect="1"/>
          </p:cNvPicPr>
          <p:nvPr/>
        </p:nvPicPr>
        <p:blipFill>
          <a:blip r:embed="rId7"/>
          <a:stretch>
            <a:fillRect/>
          </a:stretch>
        </p:blipFill>
        <p:spPr>
          <a:xfrm>
            <a:off x="255004" y="219002"/>
            <a:ext cx="3769744" cy="2828689"/>
          </a:xfrm>
          <a:prstGeom prst="rect">
            <a:avLst/>
          </a:prstGeom>
        </p:spPr>
      </p:pic>
      <p:pic>
        <p:nvPicPr>
          <p:cNvPr id="1034" name="Picture 10" descr="May be an image of monument">
            <a:extLst>
              <a:ext uri="{FF2B5EF4-FFF2-40B4-BE49-F238E27FC236}">
                <a16:creationId xmlns:a16="http://schemas.microsoft.com/office/drawing/2014/main" id="{981FD1AA-7869-C9F3-5FD9-1BF4D2E859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42514" y="4402789"/>
            <a:ext cx="1755648" cy="23408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D30BF48-77F3-2C9C-D9CB-67BEFF383C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2509206" y="4530573"/>
            <a:ext cx="2560320" cy="1920240"/>
          </a:xfrm>
          <a:prstGeom prst="rect">
            <a:avLst/>
          </a:prstGeom>
        </p:spPr>
      </p:pic>
      <p:pic>
        <p:nvPicPr>
          <p:cNvPr id="18" name="Picture 17">
            <a:extLst>
              <a:ext uri="{FF2B5EF4-FFF2-40B4-BE49-F238E27FC236}">
                <a16:creationId xmlns:a16="http://schemas.microsoft.com/office/drawing/2014/main" id="{28C0C155-051A-7BA9-1BCD-47923A1334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66551" y="3232357"/>
            <a:ext cx="2633472" cy="3511296"/>
          </a:xfrm>
          <a:prstGeom prst="rect">
            <a:avLst/>
          </a:prstGeom>
        </p:spPr>
      </p:pic>
      <p:sp>
        <p:nvSpPr>
          <p:cNvPr id="2" name="TextBox 1">
            <a:extLst>
              <a:ext uri="{FF2B5EF4-FFF2-40B4-BE49-F238E27FC236}">
                <a16:creationId xmlns:a16="http://schemas.microsoft.com/office/drawing/2014/main" id="{320284E9-58DE-25B6-04CB-D85CAC34D528}"/>
              </a:ext>
            </a:extLst>
          </p:cNvPr>
          <p:cNvSpPr txBox="1"/>
          <p:nvPr/>
        </p:nvSpPr>
        <p:spPr>
          <a:xfrm>
            <a:off x="4260536" y="275883"/>
            <a:ext cx="3979855" cy="1077218"/>
          </a:xfrm>
          <a:prstGeom prst="rect">
            <a:avLst/>
          </a:prstGeom>
          <a:solidFill>
            <a:srgbClr val="FFFF00"/>
          </a:solidFill>
          <a:ln w="104775" cap="rnd">
            <a:solidFill>
              <a:schemeClr val="bg1"/>
            </a:solidFill>
            <a:round/>
          </a:ln>
        </p:spPr>
        <p:txBody>
          <a:bodyPr wrap="square" rtlCol="0">
            <a:spAutoFit/>
          </a:bodyPr>
          <a:lstStyle/>
          <a:p>
            <a:pPr algn="ctr"/>
            <a:r>
              <a:rPr lang="en-US" sz="3200" dirty="0"/>
              <a:t>The Legion Family</a:t>
            </a:r>
          </a:p>
          <a:p>
            <a:pPr algn="ctr"/>
            <a:r>
              <a:rPr lang="en-US" sz="3200" dirty="0"/>
              <a:t>DAY ON THE HILL</a:t>
            </a:r>
          </a:p>
        </p:txBody>
      </p:sp>
      <p:sp>
        <p:nvSpPr>
          <p:cNvPr id="3" name="TextBox 2">
            <a:extLst>
              <a:ext uri="{FF2B5EF4-FFF2-40B4-BE49-F238E27FC236}">
                <a16:creationId xmlns:a16="http://schemas.microsoft.com/office/drawing/2014/main" id="{4BD421F7-ACFC-1718-3CC6-FC9478F025AD}"/>
              </a:ext>
            </a:extLst>
          </p:cNvPr>
          <p:cNvSpPr txBox="1"/>
          <p:nvPr/>
        </p:nvSpPr>
        <p:spPr>
          <a:xfrm>
            <a:off x="255004" y="3047691"/>
            <a:ext cx="4348127" cy="369332"/>
          </a:xfrm>
          <a:prstGeom prst="rect">
            <a:avLst/>
          </a:prstGeom>
          <a:noFill/>
        </p:spPr>
        <p:txBody>
          <a:bodyPr wrap="square" rtlCol="0">
            <a:spAutoFit/>
          </a:bodyPr>
          <a:lstStyle/>
          <a:p>
            <a:r>
              <a:rPr lang="en-US" dirty="0"/>
              <a:t>  Madam President visiting her office</a:t>
            </a:r>
          </a:p>
        </p:txBody>
      </p:sp>
      <p:sp>
        <p:nvSpPr>
          <p:cNvPr id="5" name="TextBox 4">
            <a:extLst>
              <a:ext uri="{FF2B5EF4-FFF2-40B4-BE49-F238E27FC236}">
                <a16:creationId xmlns:a16="http://schemas.microsoft.com/office/drawing/2014/main" id="{EB9141EF-883D-3D9F-429D-3DD5663D63E5}"/>
              </a:ext>
            </a:extLst>
          </p:cNvPr>
          <p:cNvSpPr txBox="1"/>
          <p:nvPr/>
        </p:nvSpPr>
        <p:spPr>
          <a:xfrm>
            <a:off x="9620298" y="2796082"/>
            <a:ext cx="1255665" cy="369332"/>
          </a:xfrm>
          <a:prstGeom prst="rect">
            <a:avLst/>
          </a:prstGeom>
          <a:noFill/>
        </p:spPr>
        <p:txBody>
          <a:bodyPr wrap="none" rtlCol="0">
            <a:spAutoFit/>
          </a:bodyPr>
          <a:lstStyle/>
          <a:p>
            <a:r>
              <a:rPr lang="en-US" dirty="0"/>
              <a:t>Senate visit</a:t>
            </a:r>
          </a:p>
        </p:txBody>
      </p:sp>
    </p:spTree>
    <p:extLst>
      <p:ext uri="{BB962C8B-B14F-4D97-AF65-F5344CB8AC3E}">
        <p14:creationId xmlns:p14="http://schemas.microsoft.com/office/powerpoint/2010/main" val="2309453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F5BEC4-3E3E-081E-2E91-91D23C82A209}"/>
              </a:ext>
            </a:extLst>
          </p:cNvPr>
          <p:cNvPicPr>
            <a:picLocks noChangeAspect="1"/>
          </p:cNvPicPr>
          <p:nvPr/>
        </p:nvPicPr>
        <p:blipFill>
          <a:blip r:embed="rId3"/>
          <a:stretch>
            <a:fillRect/>
          </a:stretch>
        </p:blipFill>
        <p:spPr>
          <a:xfrm>
            <a:off x="1031258" y="2658150"/>
            <a:ext cx="2419731" cy="3664363"/>
          </a:xfrm>
          <a:prstGeom prst="rect">
            <a:avLst/>
          </a:prstGeom>
        </p:spPr>
      </p:pic>
      <p:sp>
        <p:nvSpPr>
          <p:cNvPr id="6" name="TextBox 5">
            <a:extLst>
              <a:ext uri="{FF2B5EF4-FFF2-40B4-BE49-F238E27FC236}">
                <a16:creationId xmlns:a16="http://schemas.microsoft.com/office/drawing/2014/main" id="{0CB8E588-36DA-0BA7-C413-4B723F7B122D}"/>
              </a:ext>
            </a:extLst>
          </p:cNvPr>
          <p:cNvSpPr txBox="1"/>
          <p:nvPr/>
        </p:nvSpPr>
        <p:spPr>
          <a:xfrm>
            <a:off x="5712431" y="612844"/>
            <a:ext cx="5743255" cy="5632311"/>
          </a:xfrm>
          <a:prstGeom prst="rect">
            <a:avLst/>
          </a:prstGeom>
          <a:noFill/>
        </p:spPr>
        <p:txBody>
          <a:bodyPr wrap="square" rtlCol="0">
            <a:spAutoFit/>
          </a:bodyPr>
          <a:lstStyle/>
          <a:p>
            <a:r>
              <a:rPr lang="en-US" dirty="0"/>
              <a:t>Continue to review these Priorities and be knowledgeable about them when responding to Legislative Action Alerts and when speaking with Legislators concerning upcoming Agenda items. This insures you are well prepared for advocacy efforts.  </a:t>
            </a:r>
          </a:p>
          <a:p>
            <a:endParaRPr lang="en-US" dirty="0"/>
          </a:p>
          <a:p>
            <a:r>
              <a:rPr lang="en-US" dirty="0"/>
              <a:t>Talk with Legislators and give them information that will encourage them to support The Legion Legislative Priorities.</a:t>
            </a:r>
          </a:p>
          <a:p>
            <a:endParaRPr lang="en-US" dirty="0"/>
          </a:p>
          <a:p>
            <a:r>
              <a:rPr lang="en-US" dirty="0"/>
              <a:t>These are the top-level issues The American Legion will be working with Congress to enact:</a:t>
            </a:r>
          </a:p>
          <a:p>
            <a:endParaRPr lang="en-US" dirty="0"/>
          </a:p>
          <a:p>
            <a:r>
              <a:rPr lang="en-US" dirty="0"/>
              <a:t>• Suicide prevention</a:t>
            </a:r>
          </a:p>
          <a:p>
            <a:r>
              <a:rPr lang="en-US" dirty="0"/>
              <a:t>• Community care</a:t>
            </a:r>
          </a:p>
          <a:p>
            <a:r>
              <a:rPr lang="en-US" dirty="0"/>
              <a:t>• Compensation and Pension (C&amp;P) examinations</a:t>
            </a:r>
          </a:p>
          <a:p>
            <a:r>
              <a:rPr lang="en-US" dirty="0"/>
              <a:t>• Improve care for Women Veterans</a:t>
            </a:r>
          </a:p>
          <a:p>
            <a:r>
              <a:rPr lang="en-US" dirty="0"/>
              <a:t>• Guard &amp; Reserve GI Bill Parity</a:t>
            </a:r>
          </a:p>
          <a:p>
            <a:r>
              <a:rPr lang="en-US" dirty="0"/>
              <a:t>• Major Richard Star Act</a:t>
            </a:r>
          </a:p>
          <a:p>
            <a:r>
              <a:rPr lang="en-US" dirty="0"/>
              <a:t>• End veteran homelessness</a:t>
            </a:r>
          </a:p>
        </p:txBody>
      </p:sp>
      <p:sp>
        <p:nvSpPr>
          <p:cNvPr id="3" name="TextBox 2">
            <a:extLst>
              <a:ext uri="{FF2B5EF4-FFF2-40B4-BE49-F238E27FC236}">
                <a16:creationId xmlns:a16="http://schemas.microsoft.com/office/drawing/2014/main" id="{D8978A47-48DC-B84A-9896-B068D0EF48F7}"/>
              </a:ext>
            </a:extLst>
          </p:cNvPr>
          <p:cNvSpPr txBox="1"/>
          <p:nvPr/>
        </p:nvSpPr>
        <p:spPr>
          <a:xfrm>
            <a:off x="554803" y="434225"/>
            <a:ext cx="4448517" cy="1846659"/>
          </a:xfrm>
          <a:prstGeom prst="rect">
            <a:avLst/>
          </a:prstGeom>
          <a:solidFill>
            <a:schemeClr val="accent1">
              <a:lumMod val="40000"/>
              <a:lumOff val="60000"/>
            </a:schemeClr>
          </a:solidFill>
          <a:ln w="47625">
            <a:solidFill>
              <a:schemeClr val="accent1">
                <a:lumMod val="75000"/>
              </a:schemeClr>
            </a:solidFill>
          </a:ln>
        </p:spPr>
        <p:txBody>
          <a:bodyPr wrap="square" rtlCol="0">
            <a:spAutoFit/>
          </a:bodyPr>
          <a:lstStyle/>
          <a:p>
            <a:r>
              <a:rPr lang="en-US" sz="2800" b="1" dirty="0">
                <a:solidFill>
                  <a:srgbClr val="C00000"/>
                </a:solidFill>
              </a:rPr>
              <a:t>  Washington DC Conference</a:t>
            </a:r>
          </a:p>
          <a:p>
            <a:pPr algn="ctr"/>
            <a:endParaRPr lang="en-US" sz="1400" dirty="0"/>
          </a:p>
          <a:p>
            <a:pPr algn="ctr"/>
            <a:r>
              <a:rPr lang="en-US" sz="2400" b="1" dirty="0">
                <a:solidFill>
                  <a:schemeClr val="accent1">
                    <a:lumMod val="50000"/>
                  </a:schemeClr>
                </a:solidFill>
              </a:rPr>
              <a:t>Department of Virginia</a:t>
            </a:r>
          </a:p>
          <a:p>
            <a:pPr algn="ctr"/>
            <a:r>
              <a:rPr lang="en-US" sz="2400" b="1" dirty="0">
                <a:solidFill>
                  <a:schemeClr val="accent1">
                    <a:lumMod val="50000"/>
                  </a:schemeClr>
                </a:solidFill>
              </a:rPr>
              <a:t>Auxiliary members to attend  and meet with members of Congress</a:t>
            </a:r>
          </a:p>
        </p:txBody>
      </p:sp>
      <p:sp>
        <p:nvSpPr>
          <p:cNvPr id="5" name="TextBox 4">
            <a:extLst>
              <a:ext uri="{FF2B5EF4-FFF2-40B4-BE49-F238E27FC236}">
                <a16:creationId xmlns:a16="http://schemas.microsoft.com/office/drawing/2014/main" id="{9E1A85B7-D4B3-0980-CDD5-8AF91EE7D6EF}"/>
              </a:ext>
            </a:extLst>
          </p:cNvPr>
          <p:cNvSpPr txBox="1"/>
          <p:nvPr/>
        </p:nvSpPr>
        <p:spPr>
          <a:xfrm>
            <a:off x="3536829" y="5676182"/>
            <a:ext cx="1802921" cy="646331"/>
          </a:xfrm>
          <a:prstGeom prst="rect">
            <a:avLst/>
          </a:prstGeom>
          <a:solidFill>
            <a:srgbClr val="C5D3FF"/>
          </a:solidFill>
          <a:ln>
            <a:solidFill>
              <a:schemeClr val="accent1">
                <a:lumMod val="50000"/>
              </a:schemeClr>
            </a:solidFill>
          </a:ln>
        </p:spPr>
        <p:txBody>
          <a:bodyPr wrap="square" rtlCol="0">
            <a:spAutoFit/>
          </a:bodyPr>
          <a:lstStyle/>
          <a:p>
            <a:r>
              <a:rPr lang="en-US" sz="1200" dirty="0"/>
              <a:t>           2nd Session </a:t>
            </a:r>
          </a:p>
          <a:p>
            <a:r>
              <a:rPr lang="en-US" sz="1200" dirty="0"/>
              <a:t>       available soon on the</a:t>
            </a:r>
          </a:p>
          <a:p>
            <a:r>
              <a:rPr lang="en-US" sz="1200" dirty="0"/>
              <a:t>        Legion website</a:t>
            </a:r>
          </a:p>
        </p:txBody>
      </p:sp>
    </p:spTree>
    <p:extLst>
      <p:ext uri="{BB962C8B-B14F-4D97-AF65-F5344CB8AC3E}">
        <p14:creationId xmlns:p14="http://schemas.microsoft.com/office/powerpoint/2010/main" val="2778094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8602EE-B384-82EB-8DC9-9E1DBBF09D1E}"/>
              </a:ext>
            </a:extLst>
          </p:cNvPr>
          <p:cNvSpPr txBox="1"/>
          <p:nvPr/>
        </p:nvSpPr>
        <p:spPr>
          <a:xfrm>
            <a:off x="1506891" y="397401"/>
            <a:ext cx="6852865" cy="5693866"/>
          </a:xfrm>
          <a:prstGeom prst="rect">
            <a:avLst/>
          </a:prstGeom>
          <a:noFill/>
        </p:spPr>
        <p:txBody>
          <a:bodyPr wrap="square">
            <a:spAutoFit/>
          </a:bodyPr>
          <a:lstStyle/>
          <a:p>
            <a:pPr algn="ctr"/>
            <a:r>
              <a:rPr lang="en-US" sz="3200" b="1" dirty="0"/>
              <a:t>PLEASE CONTINUE TO:</a:t>
            </a:r>
          </a:p>
          <a:p>
            <a:pPr algn="ctr"/>
            <a:endParaRPr lang="en-US" sz="2000" b="1" dirty="0"/>
          </a:p>
          <a:p>
            <a:r>
              <a:rPr lang="en-US" sz="2400" b="1" dirty="0"/>
              <a:t>Keep track of contacts with your State &amp; National Legislators via letters, emails, and phone calls</a:t>
            </a:r>
          </a:p>
          <a:p>
            <a:pPr marL="285750" indent="-285750">
              <a:buFont typeface="Arial" panose="020B0604020202020204" pitchFamily="34" charset="0"/>
              <a:buChar char="•"/>
            </a:pPr>
            <a:endParaRPr lang="en-US" sz="2400" b="1" dirty="0"/>
          </a:p>
          <a:p>
            <a:r>
              <a:rPr lang="en-US" sz="2400" b="1" dirty="0"/>
              <a:t>Sign up for the ALA Legislative Committee Facebook Page</a:t>
            </a:r>
          </a:p>
          <a:p>
            <a:endParaRPr lang="en-US" sz="2400" b="1" dirty="0"/>
          </a:p>
          <a:p>
            <a:r>
              <a:rPr lang="en-US" sz="2400" b="1" dirty="0"/>
              <a:t>Review &amp; distribute ALA Legislative Advocacy Guide</a:t>
            </a:r>
          </a:p>
          <a:p>
            <a:pPr marL="285750" indent="-285750">
              <a:buFont typeface="Arial" panose="020B0604020202020204" pitchFamily="34" charset="0"/>
              <a:buChar char="•"/>
            </a:pPr>
            <a:endParaRPr lang="en-US" sz="2400" b="1" dirty="0"/>
          </a:p>
          <a:p>
            <a:r>
              <a:rPr lang="en-US" sz="2400" b="1" dirty="0"/>
              <a:t>Sign up for Grassroots Action Center Alerts and Legislative Updates</a:t>
            </a:r>
          </a:p>
          <a:p>
            <a:endParaRPr lang="en-US" sz="2400" b="1" dirty="0"/>
          </a:p>
          <a:p>
            <a:r>
              <a:rPr lang="en-US" sz="2400" b="1" dirty="0"/>
              <a:t>Take pictures and include the JPEG version with your report</a:t>
            </a:r>
          </a:p>
        </p:txBody>
      </p:sp>
      <p:pic>
        <p:nvPicPr>
          <p:cNvPr id="1026" name="Picture 2" descr="Pencil And Paper Clipart Images | Free Download | PNG ...">
            <a:extLst>
              <a:ext uri="{FF2B5EF4-FFF2-40B4-BE49-F238E27FC236}">
                <a16:creationId xmlns:a16="http://schemas.microsoft.com/office/drawing/2014/main" id="{C0CC1FE6-DFF1-7A08-2E1C-450C36C2BE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2212" y="1885950"/>
            <a:ext cx="3086100" cy="3086100"/>
          </a:xfrm>
          <a:prstGeom prst="rect">
            <a:avLst/>
          </a:prstGeom>
          <a:solidFill>
            <a:schemeClr val="bg1"/>
          </a:solidFill>
          <a:ln w="38100">
            <a:solidFill>
              <a:schemeClr val="tx1"/>
            </a:solidFill>
          </a:ln>
        </p:spPr>
      </p:pic>
      <p:sp>
        <p:nvSpPr>
          <p:cNvPr id="10" name="Arrow: Right 9">
            <a:extLst>
              <a:ext uri="{FF2B5EF4-FFF2-40B4-BE49-F238E27FC236}">
                <a16:creationId xmlns:a16="http://schemas.microsoft.com/office/drawing/2014/main" id="{E59E4624-0727-4400-9AC9-11CDC4F38B97}"/>
              </a:ext>
            </a:extLst>
          </p:cNvPr>
          <p:cNvSpPr/>
          <p:nvPr/>
        </p:nvSpPr>
        <p:spPr>
          <a:xfrm>
            <a:off x="852754" y="1179052"/>
            <a:ext cx="667820" cy="4641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B371AA9A-3969-8764-B4BA-CA6CEA2621E3}"/>
              </a:ext>
            </a:extLst>
          </p:cNvPr>
          <p:cNvSpPr/>
          <p:nvPr/>
        </p:nvSpPr>
        <p:spPr>
          <a:xfrm>
            <a:off x="839071" y="2258334"/>
            <a:ext cx="667820" cy="4641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152B7DF8-31CD-1649-4AB8-8B05B56385A1}"/>
              </a:ext>
            </a:extLst>
          </p:cNvPr>
          <p:cNvSpPr/>
          <p:nvPr/>
        </p:nvSpPr>
        <p:spPr>
          <a:xfrm>
            <a:off x="801407" y="3337616"/>
            <a:ext cx="667820" cy="4641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8D624BED-B25E-6A94-327C-9BFF1C87AB69}"/>
              </a:ext>
            </a:extLst>
          </p:cNvPr>
          <p:cNvSpPr/>
          <p:nvPr/>
        </p:nvSpPr>
        <p:spPr>
          <a:xfrm>
            <a:off x="801407" y="4135485"/>
            <a:ext cx="667820" cy="4641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050FD18B-9F92-9CC4-83E0-E9652230BE5D}"/>
              </a:ext>
            </a:extLst>
          </p:cNvPr>
          <p:cNvSpPr/>
          <p:nvPr/>
        </p:nvSpPr>
        <p:spPr>
          <a:xfrm>
            <a:off x="801407" y="5214767"/>
            <a:ext cx="667820" cy="4641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4FC6362-F166-44EC-AAB6-9A1936E12BEF}"/>
              </a:ext>
            </a:extLst>
          </p:cNvPr>
          <p:cNvSpPr txBox="1"/>
          <p:nvPr/>
        </p:nvSpPr>
        <p:spPr>
          <a:xfrm>
            <a:off x="2777480" y="6091267"/>
            <a:ext cx="6236413" cy="461665"/>
          </a:xfrm>
          <a:prstGeom prst="rect">
            <a:avLst/>
          </a:prstGeom>
          <a:solidFill>
            <a:srgbClr val="FFFF00"/>
          </a:solidFill>
        </p:spPr>
        <p:txBody>
          <a:bodyPr wrap="square" rtlCol="0">
            <a:spAutoFit/>
          </a:bodyPr>
          <a:lstStyle/>
          <a:p>
            <a:r>
              <a:rPr lang="en-US" sz="2400" b="1" dirty="0">
                <a:solidFill>
                  <a:schemeClr val="bg1"/>
                </a:solidFill>
                <a:highlight>
                  <a:srgbClr val="FFFF00"/>
                </a:highlight>
              </a:rPr>
              <a:t>   </a:t>
            </a:r>
            <a:r>
              <a:rPr lang="en-US" sz="2400" b="1" dirty="0"/>
              <a:t>End  of  Year  Reports  are  due  April 15, 2026</a:t>
            </a:r>
            <a:r>
              <a:rPr lang="en-US" sz="2400" b="1" u="sng" dirty="0"/>
              <a:t>       </a:t>
            </a:r>
            <a:r>
              <a:rPr lang="en-US" sz="2400" b="1" dirty="0"/>
              <a:t>       </a:t>
            </a:r>
            <a:endParaRPr lang="en-US" sz="2400" dirty="0"/>
          </a:p>
        </p:txBody>
      </p:sp>
    </p:spTree>
    <p:extLst>
      <p:ext uri="{BB962C8B-B14F-4D97-AF65-F5344CB8AC3E}">
        <p14:creationId xmlns:p14="http://schemas.microsoft.com/office/powerpoint/2010/main" val="4206397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1870</TotalTime>
  <Words>506</Words>
  <Application>Microsoft Office PowerPoint</Application>
  <PresentationFormat>Widescreen</PresentationFormat>
  <Paragraphs>65</Paragraphs>
  <Slides>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Oertel</dc:creator>
  <cp:lastModifiedBy>Lisa Chaplin</cp:lastModifiedBy>
  <cp:revision>58</cp:revision>
  <dcterms:created xsi:type="dcterms:W3CDTF">2025-11-04T23:16:58Z</dcterms:created>
  <dcterms:modified xsi:type="dcterms:W3CDTF">2026-02-12T15:26:10Z</dcterms:modified>
</cp:coreProperties>
</file>