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1_DA9F0C64.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9" r:id="rId4"/>
    <p:sldId id="260" r:id="rId5"/>
    <p:sldId id="261" r:id="rId6"/>
    <p:sldId id="25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23F1EB-504B-2DDD-8ECC-CA08A6D7F9E7}" name="Judy Farabaugh" initials="JF" userId="379a1228aa23e79b"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3" autoAdjust="0"/>
    <p:restoredTop sz="87409" autoAdjust="0"/>
  </p:normalViewPr>
  <p:slideViewPr>
    <p:cSldViewPr snapToGrid="0">
      <p:cViewPr varScale="1">
        <p:scale>
          <a:sx n="97" d="100"/>
          <a:sy n="97" d="100"/>
        </p:scale>
        <p:origin x="96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8/10/relationships/authors" Targe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omments/modernComment_101_DA9F0C64.xml><?xml version="1.0" encoding="utf-8"?>
<p188:cmLst xmlns:a="http://schemas.openxmlformats.org/drawingml/2006/main" xmlns:r="http://schemas.openxmlformats.org/officeDocument/2006/relationships" xmlns:p188="http://schemas.microsoft.com/office/powerpoint/2018/8/main">
  <p188:cm id="{9A3BF650-71A5-4C28-B764-79D607F391DA}" authorId="{0223F1EB-504B-2DDD-8ECC-CA08A6D7F9E7}" created="2025-09-27T23:11:37.090">
    <pc:sldMkLst xmlns:pc="http://schemas.microsoft.com/office/powerpoint/2013/main/command">
      <pc:docMk/>
      <pc:sldMk cId="3180917887" sldId="256"/>
    </pc:sldMkLst>
    <p188:txBody>
      <a:bodyPr/>
      <a:lstStyle/>
      <a:p>
        <a:r>
          <a:rPr lang="en-US"/>
          <a:t>Membership Committee Purpose &amp; Call to Action
The purpose of the Membership Committee is to grow our membership and expand our ability to meet the needs of our Military Veterans, Active-Duty Service Members, and their families. Together, we can create more opportunities to serve—more chances to be the one who makes a difference.</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43062-8C9B-AC2D-1B94-4236A9F53B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8E28A6-85DC-70F3-F9BC-F59E2F9559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618239-0CB3-E92F-02CB-9D8D03F4DAD0}"/>
              </a:ext>
            </a:extLst>
          </p:cNvPr>
          <p:cNvSpPr>
            <a:spLocks noGrp="1"/>
          </p:cNvSpPr>
          <p:nvPr>
            <p:ph type="dt" sz="half" idx="10"/>
          </p:nvPr>
        </p:nvSpPr>
        <p:spPr/>
        <p:txBody>
          <a:bodyPr/>
          <a:lstStyle/>
          <a:p>
            <a:fld id="{342EB60E-DC8A-47E4-BD50-8D0B5CB93898}" type="datetimeFigureOut">
              <a:rPr lang="en-US" smtClean="0"/>
              <a:t>2/22/2026</a:t>
            </a:fld>
            <a:endParaRPr lang="en-US"/>
          </a:p>
        </p:txBody>
      </p:sp>
      <p:sp>
        <p:nvSpPr>
          <p:cNvPr id="5" name="Footer Placeholder 4">
            <a:extLst>
              <a:ext uri="{FF2B5EF4-FFF2-40B4-BE49-F238E27FC236}">
                <a16:creationId xmlns:a16="http://schemas.microsoft.com/office/drawing/2014/main" id="{0170DCC0-85AA-A9B6-ACE9-F1972D53D6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12F481-0804-2916-9892-3008FF565B3E}"/>
              </a:ext>
            </a:extLst>
          </p:cNvPr>
          <p:cNvSpPr>
            <a:spLocks noGrp="1"/>
          </p:cNvSpPr>
          <p:nvPr>
            <p:ph type="sldNum" sz="quarter" idx="12"/>
          </p:nvPr>
        </p:nvSpPr>
        <p:spPr/>
        <p:txBody>
          <a:bodyPr/>
          <a:lstStyle/>
          <a:p>
            <a:fld id="{7ECCE650-8510-4C2A-B5FC-9CD9C565A26E}" type="slidenum">
              <a:rPr lang="en-US" smtClean="0"/>
              <a:t>‹#›</a:t>
            </a:fld>
            <a:endParaRPr lang="en-US"/>
          </a:p>
        </p:txBody>
      </p:sp>
    </p:spTree>
    <p:extLst>
      <p:ext uri="{BB962C8B-B14F-4D97-AF65-F5344CB8AC3E}">
        <p14:creationId xmlns:p14="http://schemas.microsoft.com/office/powerpoint/2010/main" val="2723397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FC8CB-B0E6-73F5-F52F-90C9F17076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769EFF-9019-D41A-60A8-0D06E0BE03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6821E9-FF00-9F24-4D54-60708321A86A}"/>
              </a:ext>
            </a:extLst>
          </p:cNvPr>
          <p:cNvSpPr>
            <a:spLocks noGrp="1"/>
          </p:cNvSpPr>
          <p:nvPr>
            <p:ph type="dt" sz="half" idx="10"/>
          </p:nvPr>
        </p:nvSpPr>
        <p:spPr/>
        <p:txBody>
          <a:bodyPr/>
          <a:lstStyle/>
          <a:p>
            <a:fld id="{342EB60E-DC8A-47E4-BD50-8D0B5CB93898}" type="datetimeFigureOut">
              <a:rPr lang="en-US" smtClean="0"/>
              <a:t>2/22/2026</a:t>
            </a:fld>
            <a:endParaRPr lang="en-US"/>
          </a:p>
        </p:txBody>
      </p:sp>
      <p:sp>
        <p:nvSpPr>
          <p:cNvPr id="5" name="Footer Placeholder 4">
            <a:extLst>
              <a:ext uri="{FF2B5EF4-FFF2-40B4-BE49-F238E27FC236}">
                <a16:creationId xmlns:a16="http://schemas.microsoft.com/office/drawing/2014/main" id="{EAA8E61D-5996-66A7-952E-43510850EA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F6675-4039-18FB-8135-6098C1DEF454}"/>
              </a:ext>
            </a:extLst>
          </p:cNvPr>
          <p:cNvSpPr>
            <a:spLocks noGrp="1"/>
          </p:cNvSpPr>
          <p:nvPr>
            <p:ph type="sldNum" sz="quarter" idx="12"/>
          </p:nvPr>
        </p:nvSpPr>
        <p:spPr/>
        <p:txBody>
          <a:bodyPr/>
          <a:lstStyle/>
          <a:p>
            <a:fld id="{7ECCE650-8510-4C2A-B5FC-9CD9C565A26E}" type="slidenum">
              <a:rPr lang="en-US" smtClean="0"/>
              <a:t>‹#›</a:t>
            </a:fld>
            <a:endParaRPr lang="en-US"/>
          </a:p>
        </p:txBody>
      </p:sp>
    </p:spTree>
    <p:extLst>
      <p:ext uri="{BB962C8B-B14F-4D97-AF65-F5344CB8AC3E}">
        <p14:creationId xmlns:p14="http://schemas.microsoft.com/office/powerpoint/2010/main" val="1682051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4D916F-CD94-2F9B-218B-66AB08529C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95775C-3335-F28B-10ED-99D0204BC5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61262F-AB23-8E01-1ADE-2202A009C4D2}"/>
              </a:ext>
            </a:extLst>
          </p:cNvPr>
          <p:cNvSpPr>
            <a:spLocks noGrp="1"/>
          </p:cNvSpPr>
          <p:nvPr>
            <p:ph type="dt" sz="half" idx="10"/>
          </p:nvPr>
        </p:nvSpPr>
        <p:spPr/>
        <p:txBody>
          <a:bodyPr/>
          <a:lstStyle/>
          <a:p>
            <a:fld id="{342EB60E-DC8A-47E4-BD50-8D0B5CB93898}" type="datetimeFigureOut">
              <a:rPr lang="en-US" smtClean="0"/>
              <a:t>2/22/2026</a:t>
            </a:fld>
            <a:endParaRPr lang="en-US"/>
          </a:p>
        </p:txBody>
      </p:sp>
      <p:sp>
        <p:nvSpPr>
          <p:cNvPr id="5" name="Footer Placeholder 4">
            <a:extLst>
              <a:ext uri="{FF2B5EF4-FFF2-40B4-BE49-F238E27FC236}">
                <a16:creationId xmlns:a16="http://schemas.microsoft.com/office/drawing/2014/main" id="{22FB315B-1295-1823-5260-9F7502C896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5711FA-8DF2-2FFF-D327-8FD6D0239CA6}"/>
              </a:ext>
            </a:extLst>
          </p:cNvPr>
          <p:cNvSpPr>
            <a:spLocks noGrp="1"/>
          </p:cNvSpPr>
          <p:nvPr>
            <p:ph type="sldNum" sz="quarter" idx="12"/>
          </p:nvPr>
        </p:nvSpPr>
        <p:spPr/>
        <p:txBody>
          <a:bodyPr/>
          <a:lstStyle/>
          <a:p>
            <a:fld id="{7ECCE650-8510-4C2A-B5FC-9CD9C565A26E}" type="slidenum">
              <a:rPr lang="en-US" smtClean="0"/>
              <a:t>‹#›</a:t>
            </a:fld>
            <a:endParaRPr lang="en-US"/>
          </a:p>
        </p:txBody>
      </p:sp>
    </p:spTree>
    <p:extLst>
      <p:ext uri="{BB962C8B-B14F-4D97-AF65-F5344CB8AC3E}">
        <p14:creationId xmlns:p14="http://schemas.microsoft.com/office/powerpoint/2010/main" val="329633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3E009-9071-CCA5-166E-6EB77977D6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30E04-3951-F065-E638-177CF7F213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DEEE09-1BD5-D03A-E5BF-6FC229E98AB3}"/>
              </a:ext>
            </a:extLst>
          </p:cNvPr>
          <p:cNvSpPr>
            <a:spLocks noGrp="1"/>
          </p:cNvSpPr>
          <p:nvPr>
            <p:ph type="dt" sz="half" idx="10"/>
          </p:nvPr>
        </p:nvSpPr>
        <p:spPr/>
        <p:txBody>
          <a:bodyPr/>
          <a:lstStyle/>
          <a:p>
            <a:fld id="{342EB60E-DC8A-47E4-BD50-8D0B5CB93898}" type="datetimeFigureOut">
              <a:rPr lang="en-US" smtClean="0"/>
              <a:t>2/22/2026</a:t>
            </a:fld>
            <a:endParaRPr lang="en-US"/>
          </a:p>
        </p:txBody>
      </p:sp>
      <p:sp>
        <p:nvSpPr>
          <p:cNvPr id="5" name="Footer Placeholder 4">
            <a:extLst>
              <a:ext uri="{FF2B5EF4-FFF2-40B4-BE49-F238E27FC236}">
                <a16:creationId xmlns:a16="http://schemas.microsoft.com/office/drawing/2014/main" id="{ACF2F2C9-F581-D12E-A97C-B735F2A893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85A1FA-F685-5CE4-6124-DB215445A5F4}"/>
              </a:ext>
            </a:extLst>
          </p:cNvPr>
          <p:cNvSpPr>
            <a:spLocks noGrp="1"/>
          </p:cNvSpPr>
          <p:nvPr>
            <p:ph type="sldNum" sz="quarter" idx="12"/>
          </p:nvPr>
        </p:nvSpPr>
        <p:spPr/>
        <p:txBody>
          <a:bodyPr/>
          <a:lstStyle/>
          <a:p>
            <a:fld id="{7ECCE650-8510-4C2A-B5FC-9CD9C565A26E}" type="slidenum">
              <a:rPr lang="en-US" smtClean="0"/>
              <a:t>‹#›</a:t>
            </a:fld>
            <a:endParaRPr lang="en-US"/>
          </a:p>
        </p:txBody>
      </p:sp>
    </p:spTree>
    <p:extLst>
      <p:ext uri="{BB962C8B-B14F-4D97-AF65-F5344CB8AC3E}">
        <p14:creationId xmlns:p14="http://schemas.microsoft.com/office/powerpoint/2010/main" val="927964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CEAEF-AE07-4815-929E-3893B117E2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7DF33B-D0BD-4C0F-283E-8C1511A05C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270173-13A2-0338-9DC3-333EB3713429}"/>
              </a:ext>
            </a:extLst>
          </p:cNvPr>
          <p:cNvSpPr>
            <a:spLocks noGrp="1"/>
          </p:cNvSpPr>
          <p:nvPr>
            <p:ph type="dt" sz="half" idx="10"/>
          </p:nvPr>
        </p:nvSpPr>
        <p:spPr/>
        <p:txBody>
          <a:bodyPr/>
          <a:lstStyle/>
          <a:p>
            <a:fld id="{342EB60E-DC8A-47E4-BD50-8D0B5CB93898}" type="datetimeFigureOut">
              <a:rPr lang="en-US" smtClean="0"/>
              <a:t>2/22/2026</a:t>
            </a:fld>
            <a:endParaRPr lang="en-US"/>
          </a:p>
        </p:txBody>
      </p:sp>
      <p:sp>
        <p:nvSpPr>
          <p:cNvPr id="5" name="Footer Placeholder 4">
            <a:extLst>
              <a:ext uri="{FF2B5EF4-FFF2-40B4-BE49-F238E27FC236}">
                <a16:creationId xmlns:a16="http://schemas.microsoft.com/office/drawing/2014/main" id="{2CC925EB-8C30-D440-78F0-46623CABCF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DDAD65-20D4-9955-9A7B-0BD60C73CAE0}"/>
              </a:ext>
            </a:extLst>
          </p:cNvPr>
          <p:cNvSpPr>
            <a:spLocks noGrp="1"/>
          </p:cNvSpPr>
          <p:nvPr>
            <p:ph type="sldNum" sz="quarter" idx="12"/>
          </p:nvPr>
        </p:nvSpPr>
        <p:spPr/>
        <p:txBody>
          <a:bodyPr/>
          <a:lstStyle/>
          <a:p>
            <a:fld id="{7ECCE650-8510-4C2A-B5FC-9CD9C565A26E}" type="slidenum">
              <a:rPr lang="en-US" smtClean="0"/>
              <a:t>‹#›</a:t>
            </a:fld>
            <a:endParaRPr lang="en-US"/>
          </a:p>
        </p:txBody>
      </p:sp>
    </p:spTree>
    <p:extLst>
      <p:ext uri="{BB962C8B-B14F-4D97-AF65-F5344CB8AC3E}">
        <p14:creationId xmlns:p14="http://schemas.microsoft.com/office/powerpoint/2010/main" val="280884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2FF1B-F750-FBB9-9665-95BF6577B2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A55749-5C98-1561-0679-3E27F72AA0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884C43-3179-7906-868A-EFFC2F788A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225861-9022-DA36-C041-1D208C66125B}"/>
              </a:ext>
            </a:extLst>
          </p:cNvPr>
          <p:cNvSpPr>
            <a:spLocks noGrp="1"/>
          </p:cNvSpPr>
          <p:nvPr>
            <p:ph type="dt" sz="half" idx="10"/>
          </p:nvPr>
        </p:nvSpPr>
        <p:spPr/>
        <p:txBody>
          <a:bodyPr/>
          <a:lstStyle/>
          <a:p>
            <a:fld id="{342EB60E-DC8A-47E4-BD50-8D0B5CB93898}" type="datetimeFigureOut">
              <a:rPr lang="en-US" smtClean="0"/>
              <a:t>2/22/2026</a:t>
            </a:fld>
            <a:endParaRPr lang="en-US"/>
          </a:p>
        </p:txBody>
      </p:sp>
      <p:sp>
        <p:nvSpPr>
          <p:cNvPr id="6" name="Footer Placeholder 5">
            <a:extLst>
              <a:ext uri="{FF2B5EF4-FFF2-40B4-BE49-F238E27FC236}">
                <a16:creationId xmlns:a16="http://schemas.microsoft.com/office/drawing/2014/main" id="{17F9F1DF-B07A-2FD6-7770-F3252DF423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76862E-0E9A-2969-130B-98514AB21D41}"/>
              </a:ext>
            </a:extLst>
          </p:cNvPr>
          <p:cNvSpPr>
            <a:spLocks noGrp="1"/>
          </p:cNvSpPr>
          <p:nvPr>
            <p:ph type="sldNum" sz="quarter" idx="12"/>
          </p:nvPr>
        </p:nvSpPr>
        <p:spPr/>
        <p:txBody>
          <a:bodyPr/>
          <a:lstStyle/>
          <a:p>
            <a:fld id="{7ECCE650-8510-4C2A-B5FC-9CD9C565A26E}" type="slidenum">
              <a:rPr lang="en-US" smtClean="0"/>
              <a:t>‹#›</a:t>
            </a:fld>
            <a:endParaRPr lang="en-US"/>
          </a:p>
        </p:txBody>
      </p:sp>
    </p:spTree>
    <p:extLst>
      <p:ext uri="{BB962C8B-B14F-4D97-AF65-F5344CB8AC3E}">
        <p14:creationId xmlns:p14="http://schemas.microsoft.com/office/powerpoint/2010/main" val="542504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470D0-989A-5584-D897-3C04578C03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826529-A538-20B1-1580-9F20AB349D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9F7DA0-2D54-C893-563A-8390F39408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9EDD22-EA86-0856-263B-0303176811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D4CA2F-8048-1B79-D298-7A17D5B1C9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B865E7-13BF-61BE-F4FF-1ADAF17801D0}"/>
              </a:ext>
            </a:extLst>
          </p:cNvPr>
          <p:cNvSpPr>
            <a:spLocks noGrp="1"/>
          </p:cNvSpPr>
          <p:nvPr>
            <p:ph type="dt" sz="half" idx="10"/>
          </p:nvPr>
        </p:nvSpPr>
        <p:spPr/>
        <p:txBody>
          <a:bodyPr/>
          <a:lstStyle/>
          <a:p>
            <a:fld id="{342EB60E-DC8A-47E4-BD50-8D0B5CB93898}" type="datetimeFigureOut">
              <a:rPr lang="en-US" smtClean="0"/>
              <a:t>2/22/2026</a:t>
            </a:fld>
            <a:endParaRPr lang="en-US"/>
          </a:p>
        </p:txBody>
      </p:sp>
      <p:sp>
        <p:nvSpPr>
          <p:cNvPr id="8" name="Footer Placeholder 7">
            <a:extLst>
              <a:ext uri="{FF2B5EF4-FFF2-40B4-BE49-F238E27FC236}">
                <a16:creationId xmlns:a16="http://schemas.microsoft.com/office/drawing/2014/main" id="{80BE161D-AACE-CB85-AD76-6BA9A74702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6CDA5C-C3D6-A41C-85E9-40FD216D99EE}"/>
              </a:ext>
            </a:extLst>
          </p:cNvPr>
          <p:cNvSpPr>
            <a:spLocks noGrp="1"/>
          </p:cNvSpPr>
          <p:nvPr>
            <p:ph type="sldNum" sz="quarter" idx="12"/>
          </p:nvPr>
        </p:nvSpPr>
        <p:spPr/>
        <p:txBody>
          <a:bodyPr/>
          <a:lstStyle/>
          <a:p>
            <a:fld id="{7ECCE650-8510-4C2A-B5FC-9CD9C565A26E}" type="slidenum">
              <a:rPr lang="en-US" smtClean="0"/>
              <a:t>‹#›</a:t>
            </a:fld>
            <a:endParaRPr lang="en-US"/>
          </a:p>
        </p:txBody>
      </p:sp>
    </p:spTree>
    <p:extLst>
      <p:ext uri="{BB962C8B-B14F-4D97-AF65-F5344CB8AC3E}">
        <p14:creationId xmlns:p14="http://schemas.microsoft.com/office/powerpoint/2010/main" val="3758535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D7855-FDA9-D077-FF64-4C349631FC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92178D-1046-C7F7-CCB2-483252A16687}"/>
              </a:ext>
            </a:extLst>
          </p:cNvPr>
          <p:cNvSpPr>
            <a:spLocks noGrp="1"/>
          </p:cNvSpPr>
          <p:nvPr>
            <p:ph type="dt" sz="half" idx="10"/>
          </p:nvPr>
        </p:nvSpPr>
        <p:spPr/>
        <p:txBody>
          <a:bodyPr/>
          <a:lstStyle/>
          <a:p>
            <a:fld id="{342EB60E-DC8A-47E4-BD50-8D0B5CB93898}" type="datetimeFigureOut">
              <a:rPr lang="en-US" smtClean="0"/>
              <a:t>2/22/2026</a:t>
            </a:fld>
            <a:endParaRPr lang="en-US"/>
          </a:p>
        </p:txBody>
      </p:sp>
      <p:sp>
        <p:nvSpPr>
          <p:cNvPr id="4" name="Footer Placeholder 3">
            <a:extLst>
              <a:ext uri="{FF2B5EF4-FFF2-40B4-BE49-F238E27FC236}">
                <a16:creationId xmlns:a16="http://schemas.microsoft.com/office/drawing/2014/main" id="{514C8D57-E4B0-78E9-5C70-F7EB70D997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726DF0-0668-1004-FA81-5EB61E4DD910}"/>
              </a:ext>
            </a:extLst>
          </p:cNvPr>
          <p:cNvSpPr>
            <a:spLocks noGrp="1"/>
          </p:cNvSpPr>
          <p:nvPr>
            <p:ph type="sldNum" sz="quarter" idx="12"/>
          </p:nvPr>
        </p:nvSpPr>
        <p:spPr/>
        <p:txBody>
          <a:bodyPr/>
          <a:lstStyle/>
          <a:p>
            <a:fld id="{7ECCE650-8510-4C2A-B5FC-9CD9C565A26E}" type="slidenum">
              <a:rPr lang="en-US" smtClean="0"/>
              <a:t>‹#›</a:t>
            </a:fld>
            <a:endParaRPr lang="en-US"/>
          </a:p>
        </p:txBody>
      </p:sp>
    </p:spTree>
    <p:extLst>
      <p:ext uri="{BB962C8B-B14F-4D97-AF65-F5344CB8AC3E}">
        <p14:creationId xmlns:p14="http://schemas.microsoft.com/office/powerpoint/2010/main" val="2207737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B1A326-A4AB-B337-83D6-2814F8B91092}"/>
              </a:ext>
            </a:extLst>
          </p:cNvPr>
          <p:cNvSpPr>
            <a:spLocks noGrp="1"/>
          </p:cNvSpPr>
          <p:nvPr>
            <p:ph type="dt" sz="half" idx="10"/>
          </p:nvPr>
        </p:nvSpPr>
        <p:spPr/>
        <p:txBody>
          <a:bodyPr/>
          <a:lstStyle/>
          <a:p>
            <a:fld id="{342EB60E-DC8A-47E4-BD50-8D0B5CB93898}" type="datetimeFigureOut">
              <a:rPr lang="en-US" smtClean="0"/>
              <a:t>2/22/2026</a:t>
            </a:fld>
            <a:endParaRPr lang="en-US"/>
          </a:p>
        </p:txBody>
      </p:sp>
      <p:sp>
        <p:nvSpPr>
          <p:cNvPr id="3" name="Footer Placeholder 2">
            <a:extLst>
              <a:ext uri="{FF2B5EF4-FFF2-40B4-BE49-F238E27FC236}">
                <a16:creationId xmlns:a16="http://schemas.microsoft.com/office/drawing/2014/main" id="{F2213C02-2104-129F-0FB1-BFF3B30E96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2F9738-F007-2EFC-D4DF-DF784D7BB4C9}"/>
              </a:ext>
            </a:extLst>
          </p:cNvPr>
          <p:cNvSpPr>
            <a:spLocks noGrp="1"/>
          </p:cNvSpPr>
          <p:nvPr>
            <p:ph type="sldNum" sz="quarter" idx="12"/>
          </p:nvPr>
        </p:nvSpPr>
        <p:spPr/>
        <p:txBody>
          <a:bodyPr/>
          <a:lstStyle/>
          <a:p>
            <a:fld id="{7ECCE650-8510-4C2A-B5FC-9CD9C565A26E}" type="slidenum">
              <a:rPr lang="en-US" smtClean="0"/>
              <a:t>‹#›</a:t>
            </a:fld>
            <a:endParaRPr lang="en-US"/>
          </a:p>
        </p:txBody>
      </p:sp>
    </p:spTree>
    <p:extLst>
      <p:ext uri="{BB962C8B-B14F-4D97-AF65-F5344CB8AC3E}">
        <p14:creationId xmlns:p14="http://schemas.microsoft.com/office/powerpoint/2010/main" val="2350463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D9652-E68C-6CA7-472A-19BCCB650B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38C294-A523-95D1-ED6D-F43B079EE7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28A2F4-956A-2472-5890-41601134EF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2F1F1B-430B-FC98-6A76-C65A1E978FC3}"/>
              </a:ext>
            </a:extLst>
          </p:cNvPr>
          <p:cNvSpPr>
            <a:spLocks noGrp="1"/>
          </p:cNvSpPr>
          <p:nvPr>
            <p:ph type="dt" sz="half" idx="10"/>
          </p:nvPr>
        </p:nvSpPr>
        <p:spPr/>
        <p:txBody>
          <a:bodyPr/>
          <a:lstStyle/>
          <a:p>
            <a:fld id="{342EB60E-DC8A-47E4-BD50-8D0B5CB93898}" type="datetimeFigureOut">
              <a:rPr lang="en-US" smtClean="0"/>
              <a:t>2/22/2026</a:t>
            </a:fld>
            <a:endParaRPr lang="en-US"/>
          </a:p>
        </p:txBody>
      </p:sp>
      <p:sp>
        <p:nvSpPr>
          <p:cNvPr id="6" name="Footer Placeholder 5">
            <a:extLst>
              <a:ext uri="{FF2B5EF4-FFF2-40B4-BE49-F238E27FC236}">
                <a16:creationId xmlns:a16="http://schemas.microsoft.com/office/drawing/2014/main" id="{26170111-D516-F612-BBD5-D34541ACB8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576E7B-026D-3EEA-3494-B746BAD1339A}"/>
              </a:ext>
            </a:extLst>
          </p:cNvPr>
          <p:cNvSpPr>
            <a:spLocks noGrp="1"/>
          </p:cNvSpPr>
          <p:nvPr>
            <p:ph type="sldNum" sz="quarter" idx="12"/>
          </p:nvPr>
        </p:nvSpPr>
        <p:spPr/>
        <p:txBody>
          <a:bodyPr/>
          <a:lstStyle/>
          <a:p>
            <a:fld id="{7ECCE650-8510-4C2A-B5FC-9CD9C565A26E}" type="slidenum">
              <a:rPr lang="en-US" smtClean="0"/>
              <a:t>‹#›</a:t>
            </a:fld>
            <a:endParaRPr lang="en-US"/>
          </a:p>
        </p:txBody>
      </p:sp>
    </p:spTree>
    <p:extLst>
      <p:ext uri="{BB962C8B-B14F-4D97-AF65-F5344CB8AC3E}">
        <p14:creationId xmlns:p14="http://schemas.microsoft.com/office/powerpoint/2010/main" val="3435936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4C4D4-8C9F-FB7D-07F9-70F543CCBE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EF624B-49D4-3463-E24E-BB94DAB874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29FDB6-582F-00C7-CC39-5F9D10DC67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DABDC4-901C-EFE6-3EA8-C184C65B721C}"/>
              </a:ext>
            </a:extLst>
          </p:cNvPr>
          <p:cNvSpPr>
            <a:spLocks noGrp="1"/>
          </p:cNvSpPr>
          <p:nvPr>
            <p:ph type="dt" sz="half" idx="10"/>
          </p:nvPr>
        </p:nvSpPr>
        <p:spPr/>
        <p:txBody>
          <a:bodyPr/>
          <a:lstStyle/>
          <a:p>
            <a:fld id="{342EB60E-DC8A-47E4-BD50-8D0B5CB93898}" type="datetimeFigureOut">
              <a:rPr lang="en-US" smtClean="0"/>
              <a:t>2/22/2026</a:t>
            </a:fld>
            <a:endParaRPr lang="en-US"/>
          </a:p>
        </p:txBody>
      </p:sp>
      <p:sp>
        <p:nvSpPr>
          <p:cNvPr id="6" name="Footer Placeholder 5">
            <a:extLst>
              <a:ext uri="{FF2B5EF4-FFF2-40B4-BE49-F238E27FC236}">
                <a16:creationId xmlns:a16="http://schemas.microsoft.com/office/drawing/2014/main" id="{FCAFEF9B-7CF0-8664-484C-20771E8BB9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2B51A2-61E7-3C30-7A27-E345B0765FB4}"/>
              </a:ext>
            </a:extLst>
          </p:cNvPr>
          <p:cNvSpPr>
            <a:spLocks noGrp="1"/>
          </p:cNvSpPr>
          <p:nvPr>
            <p:ph type="sldNum" sz="quarter" idx="12"/>
          </p:nvPr>
        </p:nvSpPr>
        <p:spPr/>
        <p:txBody>
          <a:bodyPr/>
          <a:lstStyle/>
          <a:p>
            <a:fld id="{7ECCE650-8510-4C2A-B5FC-9CD9C565A26E}" type="slidenum">
              <a:rPr lang="en-US" smtClean="0"/>
              <a:t>‹#›</a:t>
            </a:fld>
            <a:endParaRPr lang="en-US"/>
          </a:p>
        </p:txBody>
      </p:sp>
    </p:spTree>
    <p:extLst>
      <p:ext uri="{BB962C8B-B14F-4D97-AF65-F5344CB8AC3E}">
        <p14:creationId xmlns:p14="http://schemas.microsoft.com/office/powerpoint/2010/main" val="2363442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7D20AA-3EE2-7851-921B-047AFF9C30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1DBC69-FF39-F819-763A-189859C1D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6B959D-E1BC-009B-B231-38DB2264C5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2EB60E-DC8A-47E4-BD50-8D0B5CB93898}" type="datetimeFigureOut">
              <a:rPr lang="en-US" smtClean="0"/>
              <a:t>2/22/2026</a:t>
            </a:fld>
            <a:endParaRPr lang="en-US"/>
          </a:p>
        </p:txBody>
      </p:sp>
      <p:sp>
        <p:nvSpPr>
          <p:cNvPr id="5" name="Footer Placeholder 4">
            <a:extLst>
              <a:ext uri="{FF2B5EF4-FFF2-40B4-BE49-F238E27FC236}">
                <a16:creationId xmlns:a16="http://schemas.microsoft.com/office/drawing/2014/main" id="{97D2C478-8A39-41F7-D191-AE54937E88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08E77BF-E025-5A82-5AA9-36528A7B8C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CE650-8510-4C2A-B5FC-9CD9C565A26E}" type="slidenum">
              <a:rPr lang="en-US" smtClean="0"/>
              <a:t>‹#›</a:t>
            </a:fld>
            <a:endParaRPr lang="en-US"/>
          </a:p>
        </p:txBody>
      </p:sp>
    </p:spTree>
    <p:extLst>
      <p:ext uri="{BB962C8B-B14F-4D97-AF65-F5344CB8AC3E}">
        <p14:creationId xmlns:p14="http://schemas.microsoft.com/office/powerpoint/2010/main" val="1015498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4.jpg"/><Relationship Id="rId2" Type="http://schemas.microsoft.com/office/2018/10/relationships/comments" Target="../comments/modernComment_101_DA9F0C64.xml"/><Relationship Id="rId1" Type="http://schemas.openxmlformats.org/officeDocument/2006/relationships/slideLayout" Target="../slideLayouts/slideLayout6.xml"/><Relationship Id="rId6" Type="http://schemas.openxmlformats.org/officeDocument/2006/relationships/image" Target="../media/image3.jpg"/><Relationship Id="rId5" Type="http://schemas.openxmlformats.org/officeDocument/2006/relationships/image" Target="../media/image2.jpeg"/><Relationship Id="rId4" Type="http://schemas.openxmlformats.org/officeDocument/2006/relationships/hyperlink" Target="https://www.everywhereontheroad.it/veterans-da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6E586-91FD-26DB-E2E7-7649424B3E29}"/>
              </a:ext>
            </a:extLst>
          </p:cNvPr>
          <p:cNvSpPr>
            <a:spLocks noGrp="1"/>
          </p:cNvSpPr>
          <p:nvPr>
            <p:ph type="title"/>
          </p:nvPr>
        </p:nvSpPr>
        <p:spPr>
          <a:xfrm>
            <a:off x="508745" y="146953"/>
            <a:ext cx="10515600" cy="1751542"/>
          </a:xfrm>
        </p:spPr>
        <p:txBody>
          <a:bodyPr>
            <a:normAutofit fontScale="90000"/>
          </a:bodyPr>
          <a:lstStyle/>
          <a:p>
            <a:pPr algn="ctr"/>
            <a:r>
              <a:rPr lang="en-US" dirty="0"/>
              <a:t>Let’s Raise the Membership Bar</a:t>
            </a:r>
            <a:br>
              <a:rPr lang="en-US" dirty="0"/>
            </a:br>
            <a:r>
              <a:rPr lang="en-US" dirty="0"/>
              <a:t>Serving Our Veterans, Military, </a:t>
            </a:r>
            <a:br>
              <a:rPr lang="en-US" dirty="0"/>
            </a:br>
            <a:r>
              <a:rPr lang="en-US" dirty="0"/>
              <a:t>  and Their Families</a:t>
            </a:r>
          </a:p>
        </p:txBody>
      </p:sp>
      <p:pic>
        <p:nvPicPr>
          <p:cNvPr id="8" name="Picture 7">
            <a:extLst>
              <a:ext uri="{FF2B5EF4-FFF2-40B4-BE49-F238E27FC236}">
                <a16:creationId xmlns:a16="http://schemas.microsoft.com/office/drawing/2014/main" id="{7FD6F495-8BC7-37FD-1900-1ADF0CBC615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79493" y="149691"/>
            <a:ext cx="2182707" cy="1362171"/>
          </a:xfrm>
          <a:prstGeom prst="rect">
            <a:avLst/>
          </a:prstGeom>
        </p:spPr>
      </p:pic>
      <p:sp>
        <p:nvSpPr>
          <p:cNvPr id="9" name="TextBox 8">
            <a:extLst>
              <a:ext uri="{FF2B5EF4-FFF2-40B4-BE49-F238E27FC236}">
                <a16:creationId xmlns:a16="http://schemas.microsoft.com/office/drawing/2014/main" id="{79A3E71E-4AE7-3A16-339B-46D8E4CC629D}"/>
              </a:ext>
            </a:extLst>
          </p:cNvPr>
          <p:cNvSpPr txBox="1"/>
          <p:nvPr/>
        </p:nvSpPr>
        <p:spPr>
          <a:xfrm>
            <a:off x="3516923" y="2260879"/>
            <a:ext cx="5352118" cy="2031325"/>
          </a:xfrm>
          <a:prstGeom prst="rect">
            <a:avLst/>
          </a:prstGeom>
          <a:noFill/>
        </p:spPr>
        <p:txBody>
          <a:bodyPr wrap="square" rtlCol="0">
            <a:spAutoFit/>
          </a:bodyPr>
          <a:lstStyle/>
          <a:p>
            <a:r>
              <a:rPr lang="en-US" b="1"/>
              <a:t>Membership Committee Purpose &amp; Call to Action</a:t>
            </a:r>
            <a:endParaRPr lang="en-US"/>
          </a:p>
          <a:p>
            <a:r>
              <a:rPr lang="en-US"/>
              <a:t>The purpose of the Membership Committee is to grow our membership and expand our ability to meet the needs of our Military Veterans, Active-Duty Service Members, and their families. Together, we can create more opportunities to serve—more chances to be the one who makes a difference.</a:t>
            </a:r>
          </a:p>
        </p:txBody>
      </p:sp>
      <p:pic>
        <p:nvPicPr>
          <p:cNvPr id="3" name="Picture 2" descr="No photo description available.">
            <a:extLst>
              <a:ext uri="{FF2B5EF4-FFF2-40B4-BE49-F238E27FC236}">
                <a16:creationId xmlns:a16="http://schemas.microsoft.com/office/drawing/2014/main" id="{5CC95DB0-567C-4037-9AAD-89041B1380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1081" y="4741334"/>
            <a:ext cx="4792133" cy="18203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2A71095-D652-8F34-F01D-60DB15E71C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493" y="5165259"/>
            <a:ext cx="2476500" cy="1543050"/>
          </a:xfrm>
          <a:prstGeom prst="rect">
            <a:avLst/>
          </a:prstGeom>
        </p:spPr>
      </p:pic>
      <p:pic>
        <p:nvPicPr>
          <p:cNvPr id="12" name="Picture 11">
            <a:extLst>
              <a:ext uri="{FF2B5EF4-FFF2-40B4-BE49-F238E27FC236}">
                <a16:creationId xmlns:a16="http://schemas.microsoft.com/office/drawing/2014/main" id="{CAA0BA2E-AAE6-C1E5-32B0-DEFF438D53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11748" y="149691"/>
            <a:ext cx="2589764" cy="1751543"/>
          </a:xfrm>
          <a:prstGeom prst="rect">
            <a:avLst/>
          </a:prstGeom>
        </p:spPr>
      </p:pic>
    </p:spTree>
    <p:extLst>
      <p:ext uri="{BB962C8B-B14F-4D97-AF65-F5344CB8AC3E}">
        <p14:creationId xmlns:p14="http://schemas.microsoft.com/office/powerpoint/2010/main" val="3667856484"/>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1780564-8705-FB33-516C-E0D388E247AB}"/>
              </a:ext>
            </a:extLst>
          </p:cNvPr>
          <p:cNvSpPr txBox="1"/>
          <p:nvPr/>
        </p:nvSpPr>
        <p:spPr>
          <a:xfrm>
            <a:off x="277505" y="354842"/>
            <a:ext cx="11818961" cy="10248960"/>
          </a:xfrm>
          <a:prstGeom prst="rect">
            <a:avLst/>
          </a:prstGeom>
          <a:noFill/>
        </p:spPr>
        <p:txBody>
          <a:bodyPr wrap="square" rtlCol="0">
            <a:spAutoFit/>
          </a:bodyPr>
          <a:lstStyle/>
          <a:p>
            <a:pPr algn="ctr"/>
            <a:endParaRPr lang="en-US" sz="4400" dirty="0">
              <a:solidFill>
                <a:srgbClr val="FF0000"/>
              </a:solidFill>
            </a:endParaRPr>
          </a:p>
          <a:p>
            <a:pPr algn="ctr"/>
            <a:endParaRPr lang="en-US" sz="4400" dirty="0">
              <a:solidFill>
                <a:srgbClr val="FF0000"/>
              </a:solidFill>
            </a:endParaRPr>
          </a:p>
          <a:p>
            <a:pPr algn="ctr"/>
            <a:r>
              <a:rPr lang="en-US" sz="4400" dirty="0">
                <a:solidFill>
                  <a:srgbClr val="FF0000"/>
                </a:solidFill>
              </a:rPr>
              <a:t>Membership Mid Year Reporting</a:t>
            </a:r>
          </a:p>
          <a:p>
            <a:pPr algn="ctr"/>
            <a:r>
              <a:rPr lang="en-US" sz="4400" dirty="0">
                <a:solidFill>
                  <a:schemeClr val="accent1">
                    <a:lumMod val="75000"/>
                  </a:schemeClr>
                </a:solidFill>
              </a:rPr>
              <a:t>21 Reports Received</a:t>
            </a:r>
          </a:p>
          <a:p>
            <a:pPr algn="ctr"/>
            <a:r>
              <a:rPr lang="en-US" sz="4400" dirty="0">
                <a:solidFill>
                  <a:schemeClr val="accent1">
                    <a:lumMod val="75000"/>
                  </a:schemeClr>
                </a:solidFill>
              </a:rPr>
              <a:t>18 Narratives Received</a:t>
            </a:r>
          </a:p>
          <a:p>
            <a:pPr algn="ctr"/>
            <a:endParaRPr lang="en-US" sz="4400" dirty="0">
              <a:solidFill>
                <a:srgbClr val="FF0000"/>
              </a:solidFill>
            </a:endParaRPr>
          </a:p>
          <a:p>
            <a:pPr algn="ctr"/>
            <a:endParaRPr lang="en-US" sz="4400" dirty="0">
              <a:solidFill>
                <a:srgbClr val="FF0000"/>
              </a:solidFill>
            </a:endParaRPr>
          </a:p>
          <a:p>
            <a:pPr algn="ctr"/>
            <a:endParaRPr lang="en-US" sz="4400" dirty="0">
              <a:solidFill>
                <a:srgbClr val="FF0000"/>
              </a:solidFill>
            </a:endParaRPr>
          </a:p>
          <a:p>
            <a:pPr algn="ctr"/>
            <a:endParaRPr lang="en-US" sz="4400" dirty="0">
              <a:solidFill>
                <a:srgbClr val="FF0000"/>
              </a:solidFill>
            </a:endParaRPr>
          </a:p>
          <a:p>
            <a:pPr algn="ctr"/>
            <a:endParaRPr lang="en-US" sz="4400" dirty="0">
              <a:solidFill>
                <a:srgbClr val="FF0000"/>
              </a:solidFill>
            </a:endParaRPr>
          </a:p>
          <a:p>
            <a:pPr algn="ctr"/>
            <a:endParaRPr lang="en-US" sz="4400" dirty="0">
              <a:solidFill>
                <a:srgbClr val="FF0000"/>
              </a:solidFill>
            </a:endParaRPr>
          </a:p>
          <a:p>
            <a:pPr algn="ctr"/>
            <a:endParaRPr lang="en-US" sz="4400" dirty="0">
              <a:solidFill>
                <a:srgbClr val="FF0000"/>
              </a:solidFill>
            </a:endParaRPr>
          </a:p>
          <a:p>
            <a:pPr algn="ctr"/>
            <a:endParaRPr lang="en-US" sz="4400" dirty="0">
              <a:solidFill>
                <a:srgbClr val="FF0000"/>
              </a:solidFill>
            </a:endParaRPr>
          </a:p>
          <a:p>
            <a:pPr algn="ctr"/>
            <a:endParaRPr lang="en-US" sz="4400" dirty="0">
              <a:solidFill>
                <a:srgbClr val="FF0000"/>
              </a:solidFill>
            </a:endParaRPr>
          </a:p>
          <a:p>
            <a:pPr algn="ctr"/>
            <a:endParaRPr lang="en-US" sz="4400" dirty="0">
              <a:solidFill>
                <a:srgbClr val="FF0000"/>
              </a:solidFill>
            </a:endParaRPr>
          </a:p>
        </p:txBody>
      </p:sp>
      <p:pic>
        <p:nvPicPr>
          <p:cNvPr id="5" name="Picture 4">
            <a:extLst>
              <a:ext uri="{FF2B5EF4-FFF2-40B4-BE49-F238E27FC236}">
                <a16:creationId xmlns:a16="http://schemas.microsoft.com/office/drawing/2014/main" id="{FDF93243-E75E-7087-3F91-162974C3D9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8966" y="204717"/>
            <a:ext cx="2857500" cy="14573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CFCD2C6-F765-3F2D-1391-EB417927B9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236" y="4418462"/>
            <a:ext cx="3744036" cy="2234821"/>
          </a:xfrm>
          <a:prstGeom prst="rect">
            <a:avLst/>
          </a:prstGeom>
        </p:spPr>
      </p:pic>
      <p:pic>
        <p:nvPicPr>
          <p:cNvPr id="9" name="Picture 8">
            <a:extLst>
              <a:ext uri="{FF2B5EF4-FFF2-40B4-BE49-F238E27FC236}">
                <a16:creationId xmlns:a16="http://schemas.microsoft.com/office/drawing/2014/main" id="{1B315F69-FB10-FCCB-C15E-188555CCA1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V="1">
            <a:off x="9608024" y="4109871"/>
            <a:ext cx="2488442" cy="2543412"/>
          </a:xfrm>
          <a:prstGeom prst="rect">
            <a:avLst/>
          </a:prstGeom>
        </p:spPr>
      </p:pic>
      <p:pic>
        <p:nvPicPr>
          <p:cNvPr id="6" name="Picture 5">
            <a:extLst>
              <a:ext uri="{FF2B5EF4-FFF2-40B4-BE49-F238E27FC236}">
                <a16:creationId xmlns:a16="http://schemas.microsoft.com/office/drawing/2014/main" id="{81A04688-1792-9567-01E0-FFD8D595E864}"/>
              </a:ext>
            </a:extLst>
          </p:cNvPr>
          <p:cNvPicPr>
            <a:picLocks noChangeAspect="1"/>
          </p:cNvPicPr>
          <p:nvPr/>
        </p:nvPicPr>
        <p:blipFill>
          <a:blip r:embed="rId5"/>
          <a:stretch>
            <a:fillRect/>
          </a:stretch>
        </p:blipFill>
        <p:spPr>
          <a:xfrm>
            <a:off x="95534" y="189506"/>
            <a:ext cx="2303537" cy="1324661"/>
          </a:xfrm>
          <a:prstGeom prst="rect">
            <a:avLst/>
          </a:prstGeom>
        </p:spPr>
      </p:pic>
    </p:spTree>
    <p:extLst>
      <p:ext uri="{BB962C8B-B14F-4D97-AF65-F5344CB8AC3E}">
        <p14:creationId xmlns:p14="http://schemas.microsoft.com/office/powerpoint/2010/main" val="40509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6FE65B-E064-2B6D-116E-EF8035A6C9DB}"/>
              </a:ext>
            </a:extLst>
          </p:cNvPr>
          <p:cNvSpPr txBox="1"/>
          <p:nvPr/>
        </p:nvSpPr>
        <p:spPr>
          <a:xfrm>
            <a:off x="0" y="237391"/>
            <a:ext cx="11926529" cy="7848302"/>
          </a:xfrm>
          <a:prstGeom prst="rect">
            <a:avLst/>
          </a:prstGeom>
          <a:noFill/>
        </p:spPr>
        <p:txBody>
          <a:bodyPr wrap="square" rtlCol="0">
            <a:spAutoFit/>
          </a:bodyPr>
          <a:lstStyle/>
          <a:p>
            <a:pPr algn="ctr"/>
            <a:endParaRPr lang="en-US" sz="2800" dirty="0"/>
          </a:p>
          <a:p>
            <a:pPr algn="ctr"/>
            <a:r>
              <a:rPr lang="en-US" sz="2800" dirty="0"/>
              <a:t>          Two Units have achieved their 100% membership goal</a:t>
            </a:r>
          </a:p>
          <a:p>
            <a:pPr algn="ctr"/>
            <a:endParaRPr lang="en-US" sz="2800" dirty="0"/>
          </a:p>
          <a:p>
            <a:pPr algn="ctr"/>
            <a:endParaRPr lang="en-US" sz="2800" dirty="0"/>
          </a:p>
          <a:p>
            <a:pPr algn="ctr"/>
            <a:r>
              <a:rPr lang="en-US" sz="2800" dirty="0"/>
              <a:t>         Unit 13 Staunton and Unit 127 Floyd    Congratulations </a:t>
            </a:r>
          </a:p>
          <a:p>
            <a:pPr algn="ctr"/>
            <a:endParaRPr lang="en-US" sz="2800" dirty="0"/>
          </a:p>
          <a:p>
            <a:pPr algn="ctr"/>
            <a:endParaRPr lang="en-US" sz="2800" dirty="0"/>
          </a:p>
          <a:p>
            <a:pPr algn="ctr"/>
            <a:r>
              <a:rPr lang="en-US" sz="2800" dirty="0"/>
              <a:t> There are 12 units who are in 80-90% range </a:t>
            </a:r>
          </a:p>
          <a:p>
            <a:pPr algn="ctr"/>
            <a:r>
              <a:rPr lang="en-US" sz="2800" dirty="0"/>
              <a:t>There are 13 who are in the 70% range</a:t>
            </a:r>
          </a:p>
          <a:p>
            <a:pPr algn="ctr"/>
            <a:r>
              <a:rPr lang="en-US" sz="2800" dirty="0"/>
              <a:t>There are 19 who are in the 60% range</a:t>
            </a:r>
          </a:p>
          <a:p>
            <a:pPr algn="ctr"/>
            <a:r>
              <a:rPr lang="en-US" sz="2800" dirty="0"/>
              <a:t>All the rest of the units are in the 50% or lower.</a:t>
            </a:r>
          </a:p>
          <a:p>
            <a:pPr algn="ctr"/>
            <a:r>
              <a:rPr lang="en-US" sz="2800" dirty="0"/>
              <a:t>As of right now the department is a little over 70%.</a:t>
            </a:r>
          </a:p>
          <a:p>
            <a:r>
              <a:rPr lang="en-US" sz="2800" dirty="0"/>
              <a:t>Let re           Let’s reach out to our members who have not renewed.  A simple </a:t>
            </a:r>
          </a:p>
          <a:p>
            <a:r>
              <a:rPr lang="en-US" sz="2800" dirty="0"/>
              <a:t>                      phone call or a nice card.</a:t>
            </a:r>
          </a:p>
          <a:p>
            <a:pPr algn="ctr"/>
            <a:endParaRPr lang="en-US" sz="2800" dirty="0"/>
          </a:p>
          <a:p>
            <a:pPr algn="ctr"/>
            <a:endParaRPr lang="en-US" sz="2800" dirty="0"/>
          </a:p>
          <a:p>
            <a:pPr algn="ctr"/>
            <a:endParaRPr lang="en-US" sz="2800" dirty="0"/>
          </a:p>
          <a:p>
            <a:pPr algn="ctr"/>
            <a:endParaRPr lang="en-US" sz="2800" dirty="0"/>
          </a:p>
        </p:txBody>
      </p:sp>
      <p:pic>
        <p:nvPicPr>
          <p:cNvPr id="1028" name="Picture 4">
            <a:extLst>
              <a:ext uri="{FF2B5EF4-FFF2-40B4-BE49-F238E27FC236}">
                <a16:creationId xmlns:a16="http://schemas.microsoft.com/office/drawing/2014/main" id="{45175B93-9691-6899-E178-D6F0A14021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26977"/>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235F4F6F-7564-CDEF-C746-397A48AC79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471" y="237391"/>
            <a:ext cx="1769807" cy="1828800"/>
          </a:xfrm>
          <a:prstGeom prst="rect">
            <a:avLst/>
          </a:prstGeom>
        </p:spPr>
      </p:pic>
    </p:spTree>
    <p:extLst>
      <p:ext uri="{BB962C8B-B14F-4D97-AF65-F5344CB8AC3E}">
        <p14:creationId xmlns:p14="http://schemas.microsoft.com/office/powerpoint/2010/main" val="2011569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A40EDA-EEE9-8CF1-D504-6E3EF2EC5145}"/>
              </a:ext>
            </a:extLst>
          </p:cNvPr>
          <p:cNvSpPr txBox="1"/>
          <p:nvPr/>
        </p:nvSpPr>
        <p:spPr>
          <a:xfrm>
            <a:off x="678427" y="1248697"/>
            <a:ext cx="11434916" cy="4801314"/>
          </a:xfrm>
          <a:prstGeom prst="rect">
            <a:avLst/>
          </a:prstGeom>
          <a:noFill/>
        </p:spPr>
        <p:txBody>
          <a:bodyPr wrap="square" rtlCol="0">
            <a:spAutoFit/>
          </a:bodyPr>
          <a:lstStyle/>
          <a:p>
            <a:r>
              <a:rPr lang="en-US" dirty="0"/>
              <a:t>Here are some of the highlights of our units.  </a:t>
            </a:r>
          </a:p>
          <a:p>
            <a:r>
              <a:rPr lang="en-US" dirty="0"/>
              <a:t>Unit 5 – Attucks  Some of their members reached out to the public to recruit new members.  As of November they have reached 77.23% of membership renewals  which is the highest in their district.</a:t>
            </a:r>
          </a:p>
          <a:p>
            <a:r>
              <a:rPr lang="en-US" dirty="0"/>
              <a:t>Unit 280 Chesapeake They have been sending out Birthday Cards to all of their members and to former members to rejoin.</a:t>
            </a:r>
          </a:p>
          <a:p>
            <a:r>
              <a:rPr lang="en-US" dirty="0"/>
              <a:t>Unit 75 – Gloucester Have applications ready to hand out when at public events.</a:t>
            </a:r>
          </a:p>
          <a:p>
            <a:r>
              <a:rPr lang="en-US" dirty="0"/>
              <a:t>Unit 49 Dashiell-Barton they promote the ALA at different events in the public at various sites.</a:t>
            </a:r>
          </a:p>
          <a:p>
            <a:r>
              <a:rPr lang="en-US" dirty="0"/>
              <a:t>Unit 146 Hopewell They have Membership Mondays for anyone to stop in and pay dues, and to ask questions for anyone who is interested in joining and advertising this event.</a:t>
            </a:r>
          </a:p>
          <a:p>
            <a:r>
              <a:rPr lang="en-US" dirty="0"/>
              <a:t>Unit </a:t>
            </a:r>
            <a:r>
              <a:rPr lang="en-US"/>
              <a:t>186 Held an </a:t>
            </a:r>
            <a:r>
              <a:rPr lang="en-US" dirty="0"/>
              <a:t>October Festival and handed out applications.</a:t>
            </a:r>
          </a:p>
          <a:p>
            <a:r>
              <a:rPr lang="en-US" dirty="0"/>
              <a:t>Unit 284 Colonial Heights Emails sent on regular basis to members.</a:t>
            </a:r>
          </a:p>
          <a:p>
            <a:r>
              <a:rPr lang="en-US" dirty="0"/>
              <a:t>Unit 329 Dalgren setting up an ALA table at the King George Festival.</a:t>
            </a:r>
          </a:p>
          <a:p>
            <a:r>
              <a:rPr lang="en-US" dirty="0"/>
              <a:t>Unit 74 Handing out applications  where there in the community such as church bazaars, town meetings etc.</a:t>
            </a:r>
          </a:p>
          <a:p>
            <a:r>
              <a:rPr lang="en-US" dirty="0"/>
              <a:t>Unit 175 Mechanicsville They hold Mahjong gatherings for new members and non-members to recruit and maintain membership.</a:t>
            </a:r>
          </a:p>
          <a:p>
            <a:r>
              <a:rPr lang="en-US" dirty="0"/>
              <a:t>Unit 215 Goochland Wearing their ALA shirts when ever they go to events which then sparks a lot of questions about the ALA Unit 41 Lloyd Williams Setting up a membership booth at the Clarke County Fair.</a:t>
            </a:r>
          </a:p>
        </p:txBody>
      </p:sp>
    </p:spTree>
    <p:extLst>
      <p:ext uri="{BB962C8B-B14F-4D97-AF65-F5344CB8AC3E}">
        <p14:creationId xmlns:p14="http://schemas.microsoft.com/office/powerpoint/2010/main" val="1671670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DC9B48-A3D0-6061-74CD-4A52E196D696}"/>
              </a:ext>
            </a:extLst>
          </p:cNvPr>
          <p:cNvSpPr txBox="1"/>
          <p:nvPr/>
        </p:nvSpPr>
        <p:spPr>
          <a:xfrm>
            <a:off x="0" y="0"/>
            <a:ext cx="12103510" cy="5355312"/>
          </a:xfrm>
          <a:prstGeom prst="rect">
            <a:avLst/>
          </a:prstGeom>
          <a:noFill/>
        </p:spPr>
        <p:txBody>
          <a:bodyPr wrap="square" rtlCol="0">
            <a:spAutoFit/>
          </a:bodyPr>
          <a:lstStyle/>
          <a:p>
            <a:endParaRPr lang="en-US" dirty="0"/>
          </a:p>
          <a:p>
            <a:endParaRPr lang="en-US" dirty="0"/>
          </a:p>
          <a:p>
            <a:r>
              <a:rPr lang="en-US" dirty="0"/>
              <a:t> Unit 247 Remington also set up a membership booth National Night Out and at the Remington Fall Festival</a:t>
            </a:r>
          </a:p>
          <a:p>
            <a:r>
              <a:rPr lang="en-US" dirty="0"/>
              <a:t>Unit 176 Springfield Attending all legion events setting up table and activities.  Having their annual Christmas party for their community.  Their membership is always growing.</a:t>
            </a:r>
          </a:p>
          <a:p>
            <a:r>
              <a:rPr lang="en-US" dirty="0"/>
              <a:t>Unit 177 Fairfax Unit has special events to promote membership. A unit member sent a new member a welcome letter with all the event that were going on at the unit and post level</a:t>
            </a:r>
          </a:p>
          <a:p>
            <a:r>
              <a:rPr lang="en-US" dirty="0"/>
              <a:t>Unit 180 Vienna Every third Sunday holding a ALA breakfast to try to get new members.</a:t>
            </a:r>
          </a:p>
          <a:p>
            <a:r>
              <a:rPr lang="en-US" dirty="0"/>
              <a:t>Unit 1995 Centreville Participate at Centreville days and 6GX Recruitment Event to try to get new members.</a:t>
            </a:r>
          </a:p>
          <a:p>
            <a:r>
              <a:rPr lang="en-US" dirty="0"/>
              <a:t>Unit 194 Dorie Miller Arlington Members are encouraged to contact a member who do not come to meeting and reminding them to pay their dues.  </a:t>
            </a:r>
          </a:p>
          <a:p>
            <a:endParaRPr lang="en-US" dirty="0"/>
          </a:p>
          <a:p>
            <a:r>
              <a:rPr lang="en-US" dirty="0"/>
              <a:t>These are just some examples from units.  How about doing some outreach in the community in place like Assisted Living.  Let the community know about the ALA through church communications/newsletters.  Attending social events at the post and having a laptop there for any one who is eligible to join sign up.  Explain that they must provide proper document to complete the application process.  Participating in honor flight at post and handing out information on how to join the ALA.</a:t>
            </a:r>
          </a:p>
          <a:p>
            <a:r>
              <a:rPr lang="en-US" dirty="0"/>
              <a:t>Hosting an event at your post for communities -knitting, holding defense classes, contacting the local police department to ask to come in and give out some information in the community, church bazaars.  Contacting your local Civic organization to set up a table during their meetings.  These are just a few ideas.</a:t>
            </a:r>
          </a:p>
        </p:txBody>
      </p:sp>
    </p:spTree>
    <p:extLst>
      <p:ext uri="{BB962C8B-B14F-4D97-AF65-F5344CB8AC3E}">
        <p14:creationId xmlns:p14="http://schemas.microsoft.com/office/powerpoint/2010/main" val="2230790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30FAAC-3D30-39E5-AA00-E852A2E0615F}"/>
              </a:ext>
            </a:extLst>
          </p:cNvPr>
          <p:cNvSpPr txBox="1"/>
          <p:nvPr/>
        </p:nvSpPr>
        <p:spPr>
          <a:xfrm>
            <a:off x="1389184" y="756138"/>
            <a:ext cx="9082453" cy="3785652"/>
          </a:xfrm>
          <a:prstGeom prst="rect">
            <a:avLst/>
          </a:prstGeom>
          <a:noFill/>
        </p:spPr>
        <p:txBody>
          <a:bodyPr wrap="square">
            <a:spAutoFit/>
          </a:bodyPr>
          <a:lstStyle/>
          <a:p>
            <a:r>
              <a:rPr lang="en-US" sz="2400" dirty="0"/>
              <a:t>Important Dates</a:t>
            </a:r>
          </a:p>
          <a:p>
            <a:endParaRPr lang="en-US" sz="2400" dirty="0"/>
          </a:p>
          <a:p>
            <a:r>
              <a:rPr lang="en-US" sz="2400" dirty="0"/>
              <a:t>100% Unit Award Deadline: January 31, 2026</a:t>
            </a:r>
          </a:p>
          <a:p>
            <a:r>
              <a:rPr lang="en-US" sz="2400" dirty="0"/>
              <a:t>85% Department Goal Award Deadline: March 15, 2026</a:t>
            </a:r>
          </a:p>
          <a:p>
            <a:r>
              <a:rPr lang="en-US" sz="2400" dirty="0"/>
              <a:t>Recruit/Rejoin 10 Award Deadline: June 6, 2026</a:t>
            </a:r>
          </a:p>
          <a:p>
            <a:r>
              <a:rPr lang="en-US" sz="2400" dirty="0"/>
              <a:t>Family 3 Award Deadline: June 6, 2026</a:t>
            </a:r>
          </a:p>
          <a:p>
            <a:r>
              <a:rPr lang="en-US" sz="2400" dirty="0"/>
              <a:t>95% Department Goal Award Deadline: June 12, 2026</a:t>
            </a:r>
          </a:p>
          <a:p>
            <a:r>
              <a:rPr lang="en-US" sz="2400" dirty="0"/>
              <a:t>100% Department Goal Award Deadline: July 4, 2026</a:t>
            </a:r>
          </a:p>
          <a:p>
            <a:r>
              <a:rPr lang="en-US" sz="2400" dirty="0"/>
              <a:t>102% Department Goal Award Deadline: August 1, 2026</a:t>
            </a:r>
          </a:p>
          <a:p>
            <a:r>
              <a:rPr lang="en-US" sz="2400" dirty="0"/>
              <a:t>95% Department Retention Goal Award Deadline: August 1, 2026</a:t>
            </a:r>
          </a:p>
        </p:txBody>
      </p:sp>
    </p:spTree>
    <p:extLst>
      <p:ext uri="{BB962C8B-B14F-4D97-AF65-F5344CB8AC3E}">
        <p14:creationId xmlns:p14="http://schemas.microsoft.com/office/powerpoint/2010/main" val="9096741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1687</TotalTime>
  <Words>807</Words>
  <Application>Microsoft Office PowerPoint</Application>
  <PresentationFormat>Widescreen</PresentationFormat>
  <Paragraphs>65</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Let’s Raise the Membership Bar Serving Our Veterans, Military,    and Their Families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Raise the Membership Bar Serving Our Veterans, Military,    and Their Families</dc:title>
  <dc:creator>Judy Farabaugh</dc:creator>
  <cp:lastModifiedBy>Lisa Chaplin</cp:lastModifiedBy>
  <cp:revision>9</cp:revision>
  <dcterms:created xsi:type="dcterms:W3CDTF">2026-01-26T22:47:40Z</dcterms:created>
  <dcterms:modified xsi:type="dcterms:W3CDTF">2026-02-22T23:11:41Z</dcterms:modified>
</cp:coreProperties>
</file>