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9"/>
  </p:notesMasterIdLst>
  <p:handoutMasterIdLst>
    <p:handoutMasterId r:id="rId10"/>
  </p:handoutMasterIdLst>
  <p:sldIdLst>
    <p:sldId id="257" r:id="rId4"/>
    <p:sldId id="259" r:id="rId5"/>
    <p:sldId id="265" r:id="rId6"/>
    <p:sldId id="263" r:id="rId7"/>
    <p:sldId id="266" r:id="rId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31"/>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38" d="100"/>
          <a:sy n="138" d="100"/>
        </p:scale>
        <p:origin x="83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Chaplin" userId="d1d1a143-2ad5-4087-9018-304144088031" providerId="ADAL" clId="{19F79ABA-23A3-4D7D-9D14-79FE932F56DB}"/>
    <pc:docChg chg="modSld">
      <pc:chgData name="Lisa Chaplin" userId="d1d1a143-2ad5-4087-9018-304144088031" providerId="ADAL" clId="{19F79ABA-23A3-4D7D-9D14-79FE932F56DB}" dt="2026-02-18T20:42:05.502" v="3" actId="20577"/>
      <pc:docMkLst>
        <pc:docMk/>
      </pc:docMkLst>
      <pc:sldChg chg="modSp mod">
        <pc:chgData name="Lisa Chaplin" userId="d1d1a143-2ad5-4087-9018-304144088031" providerId="ADAL" clId="{19F79ABA-23A3-4D7D-9D14-79FE932F56DB}" dt="2026-02-18T20:39:47.675" v="0" actId="20577"/>
        <pc:sldMkLst>
          <pc:docMk/>
          <pc:sldMk cId="0" sldId="257"/>
        </pc:sldMkLst>
        <pc:spChg chg="mod">
          <ac:chgData name="Lisa Chaplin" userId="d1d1a143-2ad5-4087-9018-304144088031" providerId="ADAL" clId="{19F79ABA-23A3-4D7D-9D14-79FE932F56DB}" dt="2026-02-18T20:39:47.675" v="0" actId="20577"/>
          <ac:spMkLst>
            <pc:docMk/>
            <pc:sldMk cId="0" sldId="257"/>
            <ac:spMk id="12290" creationId="{E4896EBE-179E-D74D-960F-B14BDE553221}"/>
          </ac:spMkLst>
        </pc:spChg>
      </pc:sldChg>
      <pc:sldChg chg="modSp mod">
        <pc:chgData name="Lisa Chaplin" userId="d1d1a143-2ad5-4087-9018-304144088031" providerId="ADAL" clId="{19F79ABA-23A3-4D7D-9D14-79FE932F56DB}" dt="2026-02-18T20:40:27.884" v="1" actId="20577"/>
        <pc:sldMkLst>
          <pc:docMk/>
          <pc:sldMk cId="0" sldId="259"/>
        </pc:sldMkLst>
        <pc:spChg chg="mod">
          <ac:chgData name="Lisa Chaplin" userId="d1d1a143-2ad5-4087-9018-304144088031" providerId="ADAL" clId="{19F79ABA-23A3-4D7D-9D14-79FE932F56DB}" dt="2026-02-18T20:40:27.884" v="1" actId="20577"/>
          <ac:spMkLst>
            <pc:docMk/>
            <pc:sldMk cId="0" sldId="259"/>
            <ac:spMk id="3" creationId="{B9ED7A2E-5207-703B-A66D-534B7A2E4E49}"/>
          </ac:spMkLst>
        </pc:spChg>
      </pc:sldChg>
      <pc:sldChg chg="modSp mod">
        <pc:chgData name="Lisa Chaplin" userId="d1d1a143-2ad5-4087-9018-304144088031" providerId="ADAL" clId="{19F79ABA-23A3-4D7D-9D14-79FE932F56DB}" dt="2026-02-18T20:42:05.502" v="3" actId="20577"/>
        <pc:sldMkLst>
          <pc:docMk/>
          <pc:sldMk cId="2236032444" sldId="263"/>
        </pc:sldMkLst>
        <pc:spChg chg="mod">
          <ac:chgData name="Lisa Chaplin" userId="d1d1a143-2ad5-4087-9018-304144088031" providerId="ADAL" clId="{19F79ABA-23A3-4D7D-9D14-79FE932F56DB}" dt="2026-02-18T20:42:05.502" v="3" actId="20577"/>
          <ac:spMkLst>
            <pc:docMk/>
            <pc:sldMk cId="2236032444" sldId="263"/>
            <ac:spMk id="2" creationId="{3632B037-9829-16E5-5730-77584BA18C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AA43A-2C01-9745-A65D-DBABDCD8C1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7434AD2-2B2E-4544-AAFD-1F2C2DB2F77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8772BF4-A06B-E648-9A23-3DF0222D2256}" type="datetime1">
              <a:rPr lang="en-US" altLang="en-US"/>
              <a:pPr/>
              <a:t>2/18/2026</a:t>
            </a:fld>
            <a:endParaRPr lang="en-US" altLang="en-US"/>
          </a:p>
        </p:txBody>
      </p:sp>
      <p:sp>
        <p:nvSpPr>
          <p:cNvPr id="4" name="Footer Placeholder 3">
            <a:extLst>
              <a:ext uri="{FF2B5EF4-FFF2-40B4-BE49-F238E27FC236}">
                <a16:creationId xmlns:a16="http://schemas.microsoft.com/office/drawing/2014/main" id="{B70FD2FD-5291-B04E-97E6-2F553E77A84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CA9062B-C5E4-7C42-9019-58561325A13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75920DB-8CD8-2540-B2C0-2BAEFCC2274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B095D9-A5A8-0845-B718-48D4CAD63F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1B8BA87-8EE6-EE46-9028-D8114D0DDFE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0B4494-6201-E848-9780-58E0ED193D8B}" type="datetime1">
              <a:rPr lang="en-US" altLang="en-US"/>
              <a:pPr/>
              <a:t>2/18/2026</a:t>
            </a:fld>
            <a:endParaRPr lang="en-US" altLang="en-US"/>
          </a:p>
        </p:txBody>
      </p:sp>
      <p:sp>
        <p:nvSpPr>
          <p:cNvPr id="4" name="Slide Image Placeholder 3">
            <a:extLst>
              <a:ext uri="{FF2B5EF4-FFF2-40B4-BE49-F238E27FC236}">
                <a16:creationId xmlns:a16="http://schemas.microsoft.com/office/drawing/2014/main" id="{20B3969B-5256-774F-831C-199B3134B2D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1CA41E0-4647-D847-82B2-CEA47A57E1B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F0F4EA-D77E-514A-B8AF-16FB5FA3483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73AA530-20DA-694F-9532-212677BA3DF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10680FC-1163-EB40-8343-5CDF5DD76A4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45798" y="1574279"/>
            <a:ext cx="8589248" cy="1557167"/>
          </a:xfrm>
          <a:prstGeom prst="rect">
            <a:avLst/>
          </a:prstGeom>
        </p:spPr>
        <p:txBody>
          <a:bodyPr rtlCol="0">
            <a:normAutofit/>
          </a:bodyPr>
          <a:lstStyle>
            <a:lvl1pPr algn="ctr">
              <a:defRPr sz="4800" baseline="0">
                <a:solidFill>
                  <a:schemeClr val="bg2"/>
                </a:solidFill>
              </a:defRPr>
            </a:lvl1pPr>
          </a:lstStyle>
          <a:p>
            <a:r>
              <a:rPr lang="en-US" dirty="0"/>
              <a:t>Click to edit Master title style</a:t>
            </a:r>
            <a:r>
              <a:rPr lang="en-US" altLang="en-US" dirty="0"/>
              <a:t> edit </a:t>
            </a:r>
            <a:endParaRPr lang="en-US" dirty="0"/>
          </a:p>
        </p:txBody>
      </p:sp>
      <p:sp>
        <p:nvSpPr>
          <p:cNvPr id="5" name="Rectangle 4">
            <a:extLst>
              <a:ext uri="{FF2B5EF4-FFF2-40B4-BE49-F238E27FC236}">
                <a16:creationId xmlns:a16="http://schemas.microsoft.com/office/drawing/2014/main" id="{97F495D9-677D-784D-A625-8ABA5BE0F4B4}"/>
              </a:ext>
            </a:extLst>
          </p:cNvPr>
          <p:cNvSpPr/>
          <p:nvPr userDrawn="1"/>
        </p:nvSpPr>
        <p:spPr>
          <a:xfrm>
            <a:off x="364280" y="361093"/>
            <a:ext cx="5092121" cy="246221"/>
          </a:xfrm>
          <a:prstGeom prst="rect">
            <a:avLst/>
          </a:prstGeom>
        </p:spPr>
        <p:txBody>
          <a:bodyPr wrap="square">
            <a:spAutoFit/>
          </a:bodyPr>
          <a:lstStyle/>
          <a:p>
            <a:pPr algn="l"/>
            <a:r>
              <a:rPr lang="en-US" sz="1000" b="1" i="1" baseline="0" dirty="0">
                <a:solidFill>
                  <a:schemeClr val="tx2"/>
                </a:solidFill>
                <a:effectLst/>
                <a:latin typeface="Arial" panose="020B0604020202020204" pitchFamily="34" charset="0"/>
              </a:rPr>
              <a:t>A Community of Volunteers Serving Veterans, Military, and their Families</a:t>
            </a:r>
            <a:endParaRPr lang="en-US" sz="1000" baseline="0" dirty="0">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1528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45798" y="1574279"/>
            <a:ext cx="8589248" cy="1557167"/>
          </a:xfrm>
          <a:prstGeom prst="rect">
            <a:avLst/>
          </a:prstGeom>
        </p:spPr>
        <p:txBody>
          <a:bodyPr rtlCol="0">
            <a:normAutofit/>
          </a:bodyPr>
          <a:lstStyle>
            <a:lvl1pPr algn="ctr">
              <a:defRPr sz="4800" baseline="0">
                <a:solidFill>
                  <a:schemeClr val="bg2"/>
                </a:solidFill>
              </a:defRPr>
            </a:lvl1pPr>
          </a:lstStyle>
          <a:p>
            <a:r>
              <a:rPr lang="en-US" dirty="0"/>
              <a:t>Click to edit Master title style</a:t>
            </a:r>
            <a:r>
              <a:rPr lang="en-US" altLang="en-US" dirty="0"/>
              <a:t> edit </a:t>
            </a:r>
            <a:endParaRPr lang="en-US" dirty="0"/>
          </a:p>
        </p:txBody>
      </p:sp>
      <p:pic>
        <p:nvPicPr>
          <p:cNvPr id="3" name="Picture 2" descr="A purple circle with a black circle&#10;&#10;Description automatically generated with low confidence">
            <a:extLst>
              <a:ext uri="{FF2B5EF4-FFF2-40B4-BE49-F238E27FC236}">
                <a16:creationId xmlns:a16="http://schemas.microsoft.com/office/drawing/2014/main" id="{7E38AC22-47A8-5246-939C-79F527A2B197}"/>
              </a:ext>
            </a:extLst>
          </p:cNvPr>
          <p:cNvPicPr>
            <a:picLocks noChangeAspect="1"/>
          </p:cNvPicPr>
          <p:nvPr userDrawn="1"/>
        </p:nvPicPr>
        <p:blipFill>
          <a:blip r:embed="rId2"/>
          <a:stretch>
            <a:fillRect/>
          </a:stretch>
        </p:blipFill>
        <p:spPr>
          <a:xfrm>
            <a:off x="323822" y="3306549"/>
            <a:ext cx="1177875" cy="1146040"/>
          </a:xfrm>
          <a:prstGeom prst="rect">
            <a:avLst/>
          </a:prstGeom>
        </p:spPr>
      </p:pic>
      <p:sp>
        <p:nvSpPr>
          <p:cNvPr id="4" name="Rectangle 3">
            <a:extLst>
              <a:ext uri="{FF2B5EF4-FFF2-40B4-BE49-F238E27FC236}">
                <a16:creationId xmlns:a16="http://schemas.microsoft.com/office/drawing/2014/main" id="{CF8A8110-4020-0273-9A03-58F1566802F8}"/>
              </a:ext>
            </a:extLst>
          </p:cNvPr>
          <p:cNvSpPr/>
          <p:nvPr userDrawn="1"/>
        </p:nvSpPr>
        <p:spPr>
          <a:xfrm>
            <a:off x="364280" y="361093"/>
            <a:ext cx="5092121" cy="246221"/>
          </a:xfrm>
          <a:prstGeom prst="rect">
            <a:avLst/>
          </a:prstGeom>
        </p:spPr>
        <p:txBody>
          <a:bodyPr wrap="square">
            <a:spAutoFit/>
          </a:bodyPr>
          <a:lstStyle/>
          <a:p>
            <a:pPr algn="l"/>
            <a:r>
              <a:rPr lang="en-US" sz="1000" b="1" i="1" baseline="0" dirty="0">
                <a:solidFill>
                  <a:schemeClr val="tx2"/>
                </a:solidFill>
                <a:effectLst/>
                <a:latin typeface="Arial" panose="020B0604020202020204" pitchFamily="34" charset="0"/>
              </a:rPr>
              <a:t>A Community of Volunteers Serving Veterans, Military, and their Families</a:t>
            </a:r>
            <a:endParaRPr lang="en-US" sz="1000" baseline="0" dirty="0">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83080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45798" y="1574279"/>
            <a:ext cx="8589248" cy="1557167"/>
          </a:xfrm>
          <a:prstGeom prst="rect">
            <a:avLst/>
          </a:prstGeom>
        </p:spPr>
        <p:txBody>
          <a:bodyPr rtlCol="0">
            <a:normAutofit/>
          </a:bodyPr>
          <a:lstStyle>
            <a:lvl1pPr algn="ctr">
              <a:defRPr sz="4800" baseline="0">
                <a:solidFill>
                  <a:schemeClr val="bg2"/>
                </a:solidFill>
              </a:defRPr>
            </a:lvl1pPr>
          </a:lstStyle>
          <a:p>
            <a:r>
              <a:rPr lang="en-US" dirty="0"/>
              <a:t>Click to edit Master title style</a:t>
            </a:r>
            <a:r>
              <a:rPr lang="en-US" altLang="en-US" dirty="0"/>
              <a:t> edit </a:t>
            </a:r>
            <a:endParaRPr lang="en-US" dirty="0"/>
          </a:p>
        </p:txBody>
      </p:sp>
      <p:pic>
        <p:nvPicPr>
          <p:cNvPr id="4" name="Picture 3" descr="Logo&#10;&#10;Description automatically generated">
            <a:extLst>
              <a:ext uri="{FF2B5EF4-FFF2-40B4-BE49-F238E27FC236}">
                <a16:creationId xmlns:a16="http://schemas.microsoft.com/office/drawing/2014/main" id="{6B244336-B7C9-C74A-A782-D9EFEEDA6109}"/>
              </a:ext>
            </a:extLst>
          </p:cNvPr>
          <p:cNvPicPr>
            <a:picLocks noChangeAspect="1"/>
          </p:cNvPicPr>
          <p:nvPr userDrawn="1"/>
        </p:nvPicPr>
        <p:blipFill>
          <a:blip r:embed="rId2"/>
          <a:stretch>
            <a:fillRect/>
          </a:stretch>
        </p:blipFill>
        <p:spPr>
          <a:xfrm>
            <a:off x="334537" y="3306550"/>
            <a:ext cx="1205978" cy="1205978"/>
          </a:xfrm>
          <a:prstGeom prst="rect">
            <a:avLst/>
          </a:prstGeom>
        </p:spPr>
      </p:pic>
      <p:sp>
        <p:nvSpPr>
          <p:cNvPr id="3" name="Rectangle 2">
            <a:extLst>
              <a:ext uri="{FF2B5EF4-FFF2-40B4-BE49-F238E27FC236}">
                <a16:creationId xmlns:a16="http://schemas.microsoft.com/office/drawing/2014/main" id="{E898D07A-E296-757B-4541-29D1E45CA2F9}"/>
              </a:ext>
            </a:extLst>
          </p:cNvPr>
          <p:cNvSpPr/>
          <p:nvPr userDrawn="1"/>
        </p:nvSpPr>
        <p:spPr>
          <a:xfrm>
            <a:off x="364280" y="361093"/>
            <a:ext cx="5092121" cy="246221"/>
          </a:xfrm>
          <a:prstGeom prst="rect">
            <a:avLst/>
          </a:prstGeom>
        </p:spPr>
        <p:txBody>
          <a:bodyPr wrap="square">
            <a:spAutoFit/>
          </a:bodyPr>
          <a:lstStyle/>
          <a:p>
            <a:pPr algn="l"/>
            <a:r>
              <a:rPr lang="en-US" sz="1000" b="1" i="1" baseline="0" dirty="0">
                <a:solidFill>
                  <a:schemeClr val="tx2"/>
                </a:solidFill>
                <a:effectLst/>
                <a:latin typeface="Arial" panose="020B0604020202020204" pitchFamily="34" charset="0"/>
              </a:rPr>
              <a:t>A Community of Volunteers Serving Veterans, Military, and their Families</a:t>
            </a:r>
            <a:endParaRPr lang="en-US" sz="1000" baseline="0" dirty="0">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4306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0141FEB-30CE-786B-8609-CAD2B55202FC}"/>
              </a:ext>
            </a:extLst>
          </p:cNvPr>
          <p:cNvSpPr>
            <a:spLocks noGrp="1"/>
          </p:cNvSpPr>
          <p:nvPr>
            <p:ph type="title"/>
          </p:nvPr>
        </p:nvSpPr>
        <p:spPr>
          <a:xfrm>
            <a:off x="457200" y="136525"/>
            <a:ext cx="6374780" cy="650875"/>
          </a:xfrm>
        </p:spPr>
        <p:txBody>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300070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567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61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605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17612"/>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71171"/>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031F2234-A5B1-1D90-6B5E-468D63DC79D8}"/>
              </a:ext>
            </a:extLst>
          </p:cNvPr>
          <p:cNvSpPr>
            <a:spLocks noGrp="1"/>
          </p:cNvSpPr>
          <p:nvPr>
            <p:ph type="title"/>
          </p:nvPr>
        </p:nvSpPr>
        <p:spPr>
          <a:xfrm>
            <a:off x="457200" y="136525"/>
            <a:ext cx="6374780" cy="650875"/>
          </a:xfrm>
        </p:spPr>
        <p:txBody>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73875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8C39B05-BBC0-9C5E-F388-2F2D66003140}"/>
              </a:ext>
            </a:extLst>
          </p:cNvPr>
          <p:cNvSpPr>
            <a:spLocks noGrp="1"/>
          </p:cNvSpPr>
          <p:nvPr>
            <p:ph type="title"/>
          </p:nvPr>
        </p:nvSpPr>
        <p:spPr>
          <a:xfrm>
            <a:off x="457200" y="136525"/>
            <a:ext cx="6374780" cy="650875"/>
          </a:xfrm>
        </p:spPr>
        <p:txBody>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92033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4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8143"/>
            <a:ext cx="5486400" cy="2357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772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a:extLst>
              <a:ext uri="{FF2B5EF4-FFF2-40B4-BE49-F238E27FC236}">
                <a16:creationId xmlns:a16="http://schemas.microsoft.com/office/drawing/2014/main" id="{BC580413-4E33-AD47-9FEE-531D8F291A4C}"/>
              </a:ext>
            </a:extLst>
          </p:cNvPr>
          <p:cNvSpPr>
            <a:spLocks noChangeArrowheads="1"/>
          </p:cNvSpPr>
          <p:nvPr userDrawn="1"/>
        </p:nvSpPr>
        <p:spPr bwMode="auto">
          <a:xfrm flipH="1">
            <a:off x="0" y="3175"/>
            <a:ext cx="9144000" cy="1092200"/>
          </a:xfrm>
          <a:prstGeom prst="flowChartDocumen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C24376B2-FC4D-E745-AC3F-FC51BD8F982F}"/>
              </a:ext>
            </a:extLst>
          </p:cNvPr>
          <p:cNvSpPr>
            <a:spLocks noGrp="1"/>
          </p:cNvSpPr>
          <p:nvPr>
            <p:ph type="title"/>
          </p:nvPr>
        </p:nvSpPr>
        <p:spPr bwMode="auto">
          <a:xfrm>
            <a:off x="457200" y="136525"/>
            <a:ext cx="637478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DDD8DF63-AC10-6543-BBA8-4CC73E1CEE18}"/>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 name="Slide Number Placeholder 3">
            <a:extLst>
              <a:ext uri="{FF2B5EF4-FFF2-40B4-BE49-F238E27FC236}">
                <a16:creationId xmlns:a16="http://schemas.microsoft.com/office/drawing/2014/main" id="{75B2158B-37C1-F143-BCD3-EB747397CB62}"/>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chemeClr val="tx2"/>
                </a:solidFill>
                <a:latin typeface="Helvetica" pitchFamily="2" charset="0"/>
              </a:rPr>
              <a:pPr eaLnBrk="1" hangingPunct="1"/>
              <a:t>‹#›</a:t>
            </a:fld>
            <a:endParaRPr lang="en-US" altLang="en-US" sz="900" dirty="0">
              <a:solidFill>
                <a:schemeClr val="tx2"/>
              </a:solidFill>
              <a:latin typeface="Helvetica" pitchFamily="2" charset="0"/>
            </a:endParaRPr>
          </a:p>
        </p:txBody>
      </p:sp>
      <p:pic>
        <p:nvPicPr>
          <p:cNvPr id="2" name="Picture 1" descr="Text&#10;&#10;Description automatically generated with medium confidence">
            <a:extLst>
              <a:ext uri="{FF2B5EF4-FFF2-40B4-BE49-F238E27FC236}">
                <a16:creationId xmlns:a16="http://schemas.microsoft.com/office/drawing/2014/main" id="{EAD316C5-2013-A36C-71E3-7D32F753F747}"/>
              </a:ext>
            </a:extLst>
          </p:cNvPr>
          <p:cNvPicPr>
            <a:picLocks noChangeAspect="1"/>
          </p:cNvPicPr>
          <p:nvPr userDrawn="1"/>
        </p:nvPicPr>
        <p:blipFill>
          <a:blip r:embed="rId11"/>
          <a:stretch>
            <a:fillRect/>
          </a:stretch>
        </p:blipFill>
        <p:spPr>
          <a:xfrm>
            <a:off x="7032716" y="153772"/>
            <a:ext cx="1696844" cy="727219"/>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52" r:id="rId2"/>
    <p:sldLayoutId id="2147483753" r:id="rId3"/>
    <p:sldLayoutId id="2147483751" r:id="rId4"/>
    <p:sldLayoutId id="2147483746" r:id="rId5"/>
    <p:sldLayoutId id="2147483747" r:id="rId6"/>
    <p:sldLayoutId id="2147483748" r:id="rId7"/>
    <p:sldLayoutId id="2147483749" r:id="rId8"/>
    <p:sldLayoutId id="2147483750" r:id="rId9"/>
  </p:sldLayoutIdLst>
  <p:hf hdr="0" ftr="0" dt="0"/>
  <p:txStyles>
    <p:titleStyle>
      <a:lvl1pPr algn="l" defTabSz="457200" rtl="0" eaLnBrk="0" fontAlgn="base" hangingPunct="0">
        <a:spcBef>
          <a:spcPct val="0"/>
        </a:spcBef>
        <a:spcAft>
          <a:spcPct val="0"/>
        </a:spcAft>
        <a:defRPr sz="3200" b="1" kern="1200">
          <a:solidFill>
            <a:schemeClr val="bg2"/>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mber.legion-aux.org/Salute-to-Servicemembers-Award-For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D46458C3-5638-5E40-BA29-553B18B73FE9}"/>
              </a:ext>
            </a:extLst>
          </p:cNvPr>
          <p:cNvSpPr>
            <a:spLocks noGrp="1"/>
          </p:cNvSpPr>
          <p:nvPr>
            <p:ph type="title"/>
          </p:nvPr>
        </p:nvSpPr>
        <p:spPr>
          <a:xfrm>
            <a:off x="307731" y="207882"/>
            <a:ext cx="7295322" cy="549275"/>
          </a:xfrm>
        </p:spPr>
        <p:txBody>
          <a:bodyPr/>
          <a:lstStyle/>
          <a:p>
            <a:pPr eaLnBrk="1" hangingPunct="1">
              <a:buFont typeface="Arial" panose="020B0604020202020204" pitchFamily="34" charset="0"/>
              <a:buNone/>
            </a:pPr>
            <a:r>
              <a:rPr lang="en-US" altLang="en-US" sz="2400" dirty="0">
                <a:latin typeface="Helvetica" pitchFamily="2" charset="0"/>
                <a:ea typeface="ＭＳ Ｐゴシック" panose="020B0600070205080204" pitchFamily="34" charset="-128"/>
              </a:rPr>
              <a:t>National Security - Supporting our Active </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Duty &amp; their Families</a:t>
            </a:r>
          </a:p>
        </p:txBody>
      </p:sp>
      <p:sp>
        <p:nvSpPr>
          <p:cNvPr id="12290" name="Content Placeholder 2">
            <a:extLst>
              <a:ext uri="{FF2B5EF4-FFF2-40B4-BE49-F238E27FC236}">
                <a16:creationId xmlns:a16="http://schemas.microsoft.com/office/drawing/2014/main" id="{E4896EBE-179E-D74D-960F-B14BDE553221}"/>
              </a:ext>
            </a:extLst>
          </p:cNvPr>
          <p:cNvSpPr>
            <a:spLocks noGrp="1"/>
          </p:cNvSpPr>
          <p:nvPr>
            <p:ph idx="1"/>
          </p:nvPr>
        </p:nvSpPr>
        <p:spPr>
          <a:xfrm>
            <a:off x="307731" y="1240305"/>
            <a:ext cx="8229600" cy="3786065"/>
          </a:xfrm>
        </p:spPr>
        <p:txBody>
          <a:bodyPr/>
          <a:lstStyle/>
          <a:p>
            <a:r>
              <a:rPr lang="en-US" sz="1600" dirty="0"/>
              <a:t>Units report care packages being sent to ships, commands, and US bases all around the world.</a:t>
            </a:r>
          </a:p>
          <a:p>
            <a:r>
              <a:rPr lang="en-US" sz="1600" dirty="0"/>
              <a:t>Operation Sigonella was started by Unit 247 due to low supplies on base and is working closely with the USO on this effort to get care packages with needed items out to this base.</a:t>
            </a:r>
          </a:p>
          <a:p>
            <a:r>
              <a:rPr lang="en-US" sz="1600" dirty="0"/>
              <a:t>Many Units report working with local businesses such as restaurants, a photography studio, their local communities and their Post families to gather supplies and help offset shipping costs with sponsorships of their care packages.  </a:t>
            </a:r>
          </a:p>
          <a:p>
            <a:r>
              <a:rPr lang="en-US" sz="1600" dirty="0"/>
              <a:t>Units are sending snacks, personal care items, games, and stationary items.</a:t>
            </a:r>
          </a:p>
          <a:p>
            <a:endParaRPr lang="en-US" sz="1800" dirty="0"/>
          </a:p>
          <a:p>
            <a:endParaRPr lang="en-US" sz="1600" b="0" dirty="0"/>
          </a:p>
          <a:p>
            <a:pPr marL="0" indent="0">
              <a:spcBef>
                <a:spcPts val="0"/>
              </a:spcBef>
              <a:spcAft>
                <a:spcPts val="0"/>
              </a:spcAft>
              <a:buNone/>
            </a:pPr>
            <a:endParaRPr lang="en-US" sz="1600" b="0" i="0" u="none" strike="noStrike" baseline="0" dirty="0">
              <a:solidFill>
                <a:srgbClr val="000000"/>
              </a:solidFill>
              <a:latin typeface="Arial" panose="020B0604020202020204" pitchFamily="34" charset="0"/>
            </a:endParaRPr>
          </a:p>
          <a:p>
            <a:pPr>
              <a:spcBef>
                <a:spcPts val="0"/>
              </a:spcBef>
              <a:spcAft>
                <a:spcPts val="0"/>
              </a:spcAft>
            </a:pPr>
            <a:endParaRPr lang="en-US" sz="1600" b="0" i="0" u="none" strike="noStrike" baseline="0" dirty="0">
              <a:solidFill>
                <a:srgbClr val="000000"/>
              </a:solidFill>
              <a:latin typeface="Arial" panose="020B0604020202020204" pitchFamily="34" charset="0"/>
            </a:endParaRPr>
          </a:p>
          <a:p>
            <a:pPr>
              <a:spcBef>
                <a:spcPts val="0"/>
              </a:spcBef>
              <a:spcAft>
                <a:spcPts val="0"/>
              </a:spcAft>
            </a:pPr>
            <a:endParaRPr lang="en-US" sz="1600" b="0" i="0" u="none" strike="noStrike" baseline="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4865C6-B2F7-784D-9190-6314E277F31E}"/>
              </a:ext>
            </a:extLst>
          </p:cNvPr>
          <p:cNvSpPr txBox="1">
            <a:spLocks/>
          </p:cNvSpPr>
          <p:nvPr/>
        </p:nvSpPr>
        <p:spPr>
          <a:xfrm>
            <a:off x="211871" y="73168"/>
            <a:ext cx="7295322" cy="1235075"/>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eaLnBrk="1" hangingPunct="1"/>
            <a:r>
              <a:rPr lang="en-US" altLang="en-US" sz="2400" dirty="0">
                <a:latin typeface="Helvetica" pitchFamily="2" charset="0"/>
                <a:ea typeface="ＭＳ Ｐゴシック" panose="020B0600070205080204" pitchFamily="34" charset="-128"/>
              </a:rPr>
              <a:t>National Security - Supporting our Active </a:t>
            </a:r>
          </a:p>
          <a:p>
            <a:pPr eaLnBrk="1" hangingPunct="1"/>
            <a:r>
              <a:rPr lang="en-US" altLang="en-US" sz="2400" dirty="0">
                <a:latin typeface="Helvetica" pitchFamily="2" charset="0"/>
                <a:ea typeface="ＭＳ Ｐゴシック" panose="020B0600070205080204" pitchFamily="34" charset="-128"/>
              </a:rPr>
              <a:t>Duty &amp; their Families</a:t>
            </a:r>
            <a:endParaRPr lang="en-US" altLang="en-US" dirty="0">
              <a:latin typeface="Helvetica" pitchFamily="2" charset="0"/>
              <a:ea typeface="ＭＳ Ｐゴシック" panose="020B0600070205080204" pitchFamily="34" charset="-128"/>
            </a:endParaRPr>
          </a:p>
        </p:txBody>
      </p:sp>
      <p:sp>
        <p:nvSpPr>
          <p:cNvPr id="3" name="TextBox 2">
            <a:extLst>
              <a:ext uri="{FF2B5EF4-FFF2-40B4-BE49-F238E27FC236}">
                <a16:creationId xmlns:a16="http://schemas.microsoft.com/office/drawing/2014/main" id="{B9ED7A2E-5207-703B-A66D-534B7A2E4E49}"/>
              </a:ext>
            </a:extLst>
          </p:cNvPr>
          <p:cNvSpPr txBox="1"/>
          <p:nvPr/>
        </p:nvSpPr>
        <p:spPr>
          <a:xfrm>
            <a:off x="351263" y="860091"/>
            <a:ext cx="8441473" cy="5970865"/>
          </a:xfrm>
          <a:prstGeom prst="rect">
            <a:avLst/>
          </a:prstGeom>
          <a:noFill/>
        </p:spPr>
        <p:txBody>
          <a:bodyPr wrap="square">
            <a:spAutoFit/>
          </a:bodyPr>
          <a:lstStyle/>
          <a:p>
            <a:pPr marL="285750" indent="-285750">
              <a:buFont typeface="Arial" panose="020B0604020202020204" pitchFamily="34" charset="0"/>
              <a:buChar char="•"/>
            </a:pPr>
            <a:endParaRPr lang="en-US" b="1" dirty="0">
              <a:solidFill>
                <a:schemeClr val="tx2"/>
              </a:solidFill>
              <a:latin typeface="Helvetica" panose="020B0604020202020204"/>
              <a:cs typeface="Helvetica" panose="020B0604020202020204"/>
            </a:endParaRPr>
          </a:p>
          <a:p>
            <a:pPr marL="285750" indent="-285750">
              <a:buFont typeface="Arial" panose="020B0604020202020204" pitchFamily="34" charset="0"/>
              <a:buChar char="•"/>
            </a:pPr>
            <a:r>
              <a:rPr lang="en-US" sz="1600" b="1" dirty="0">
                <a:solidFill>
                  <a:schemeClr val="tx2"/>
                </a:solidFill>
                <a:cs typeface="Helvetica" panose="020B0604020202020204"/>
              </a:rPr>
              <a:t>Units sent Christmas cards in care packages with one Unit reporting sending over 1500 cards received from their community and local businesses.</a:t>
            </a:r>
          </a:p>
          <a:p>
            <a:pPr marL="285750" indent="-285750">
              <a:buFont typeface="Arial" panose="020B0604020202020204" pitchFamily="34" charset="0"/>
              <a:buChar char="•"/>
            </a:pPr>
            <a:r>
              <a:rPr lang="en-US" sz="1600" b="1" dirty="0">
                <a:solidFill>
                  <a:schemeClr val="tx2"/>
                </a:solidFill>
                <a:latin typeface="Helvetica" panose="020B0604020202020204"/>
                <a:cs typeface="Helvetica" panose="020B0604020202020204"/>
              </a:rPr>
              <a:t>One unit collaborated with Mission BBQ who provided a coupon for a free sandwich, and they were able to send out 179 cards to local miliary families.</a:t>
            </a:r>
          </a:p>
          <a:p>
            <a:pPr marL="285750" indent="-285750">
              <a:buFont typeface="Arial" panose="020B0604020202020204" pitchFamily="34" charset="0"/>
              <a:buChar char="•"/>
            </a:pPr>
            <a:r>
              <a:rPr lang="en-US" sz="1600" b="1" dirty="0">
                <a:solidFill>
                  <a:schemeClr val="tx2"/>
                </a:solidFill>
                <a:latin typeface="Helvetica" panose="020B0604020202020204"/>
                <a:cs typeface="Helvetica" panose="020B0604020202020204"/>
              </a:rPr>
              <a:t>Units report supporting troops by inviting local active-duty members to share meals at the Post for those that cannot get home for the holidays.</a:t>
            </a:r>
          </a:p>
          <a:p>
            <a:pPr marL="285750" indent="-285750">
              <a:buFont typeface="Arial" panose="020B0604020202020204" pitchFamily="34" charset="0"/>
              <a:buChar char="•"/>
            </a:pPr>
            <a:r>
              <a:rPr lang="en-US" sz="1600" b="1" dirty="0">
                <a:solidFill>
                  <a:schemeClr val="tx2"/>
                </a:solidFill>
                <a:latin typeface="Helvetica" panose="020B0604020202020204"/>
                <a:cs typeface="Helvetica" panose="020B0604020202020204"/>
              </a:rPr>
              <a:t>A Unit reported working with a local funeral home by filling 60 stockings for soldiers for Christmas.</a:t>
            </a:r>
          </a:p>
          <a:p>
            <a:pPr marL="285750" indent="-285750">
              <a:buFont typeface="Arial" panose="020B0604020202020204" pitchFamily="34" charset="0"/>
              <a:buChar char="•"/>
            </a:pPr>
            <a:r>
              <a:rPr lang="en-US" sz="1600" b="1" dirty="0">
                <a:solidFill>
                  <a:schemeClr val="tx2"/>
                </a:solidFill>
                <a:latin typeface="Helvetica" panose="020B0604020202020204"/>
                <a:cs typeface="Helvetica" panose="020B0604020202020204"/>
              </a:rPr>
              <a:t>Units continue to send coupons overseas to the commissaries for the active-duty military families.</a:t>
            </a:r>
          </a:p>
          <a:p>
            <a:pPr marL="285750" indent="-285750">
              <a:buFont typeface="Arial" panose="020B0604020202020204" pitchFamily="34" charset="0"/>
              <a:buChar char="•"/>
            </a:pPr>
            <a:r>
              <a:rPr lang="en-US" sz="1600" b="1" dirty="0">
                <a:solidFill>
                  <a:schemeClr val="tx2"/>
                </a:solidFill>
                <a:latin typeface="Helvetica" panose="020B0604020202020204"/>
                <a:cs typeface="Helvetica" panose="020B0604020202020204"/>
              </a:rPr>
              <a:t>One Unit reports working with Operation Gratitude for the second year delivering hats and scarves to military members and other units report providing hats and scarves to children of local military families.</a:t>
            </a:r>
          </a:p>
          <a:p>
            <a:pPr marL="285750" indent="-285750">
              <a:buFont typeface="Arial" panose="020B0604020202020204" pitchFamily="34" charset="0"/>
              <a:buChar char="•"/>
            </a:pPr>
            <a:endParaRPr lang="en-US" sz="1600" b="1" dirty="0">
              <a:solidFill>
                <a:schemeClr val="tx2"/>
              </a:solidFill>
              <a:latin typeface="Helvetica" panose="020B0604020202020204"/>
              <a:cs typeface="Helvetica" panose="020B0604020202020204"/>
            </a:endParaRPr>
          </a:p>
          <a:p>
            <a:pPr marL="285750" indent="-285750">
              <a:buFont typeface="Arial" panose="020B0604020202020204" pitchFamily="34" charset="0"/>
              <a:buChar char="•"/>
            </a:pPr>
            <a:endParaRPr lang="en-US" sz="1600" b="1" dirty="0">
              <a:solidFill>
                <a:schemeClr val="tx2"/>
              </a:solidFill>
              <a:latin typeface="Helvetica" panose="020B0604020202020204"/>
              <a:cs typeface="Helvetica" panose="020B0604020202020204"/>
            </a:endParaRPr>
          </a:p>
          <a:p>
            <a:pPr marL="285750" indent="-285750">
              <a:buFont typeface="Arial" panose="020B0604020202020204" pitchFamily="34" charset="0"/>
              <a:buChar char="•"/>
            </a:pPr>
            <a:endParaRPr lang="en-US" b="1" dirty="0">
              <a:solidFill>
                <a:schemeClr val="tx2"/>
              </a:solidFill>
              <a:latin typeface="Helvetica" panose="020B0604020202020204"/>
              <a:cs typeface="Helvetica" panose="020B0604020202020204"/>
            </a:endParaRPr>
          </a:p>
          <a:p>
            <a:pPr marL="285750" marR="234950" indent="-285750">
              <a:spcBef>
                <a:spcPts val="0"/>
              </a:spcBef>
              <a:spcAft>
                <a:spcPts val="0"/>
              </a:spcAft>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marR="234950" indent="-285750">
              <a:spcBef>
                <a:spcPts val="0"/>
              </a:spcBef>
              <a:spcAft>
                <a:spcPts val="0"/>
              </a:spcAft>
              <a:buFont typeface="Arial" panose="020B0604020202020204" pitchFamily="34" charset="0"/>
              <a:buChar char="•"/>
            </a:pPr>
            <a:endParaRPr lang="en-US" dirty="0">
              <a:solidFill>
                <a:srgbClr val="000000"/>
              </a:solidFill>
              <a:ea typeface="Calibri" panose="020F0502020204030204" pitchFamily="34" charset="0"/>
            </a:endParaRPr>
          </a:p>
          <a:p>
            <a:pPr marL="285750" marR="234950" indent="-285750">
              <a:spcBef>
                <a:spcPts val="0"/>
              </a:spcBef>
              <a:spcAft>
                <a:spcPts val="0"/>
              </a:spcAft>
              <a:buFont typeface="Arial" panose="020B0604020202020204" pitchFamily="34" charset="0"/>
              <a:buChar char="•"/>
            </a:pPr>
            <a:endParaRPr lang="en-US" dirty="0">
              <a:solidFill>
                <a:srgbClr val="000000"/>
              </a:solidFill>
              <a:ea typeface="Calibri" panose="020F0502020204030204" pitchFamily="34" charset="0"/>
            </a:endParaRPr>
          </a:p>
          <a:p>
            <a:pPr marL="285750" marR="234950" indent="-285750">
              <a:spcBef>
                <a:spcPts val="0"/>
              </a:spcBef>
              <a:spcAft>
                <a:spcPts val="0"/>
              </a:spcAft>
              <a:buFont typeface="Arial" panose="020B0604020202020204" pitchFamily="34" charset="0"/>
              <a:buChar char="•"/>
            </a:pPr>
            <a:endParaRPr lang="en-US" dirty="0">
              <a:latin typeface="Calibri Light" panose="020F0302020204030204" pitchFamily="34" charset="0"/>
              <a:ea typeface="Calibri" panose="020F0502020204030204" pitchFamily="34" charset="0"/>
            </a:endParaRPr>
          </a:p>
          <a:p>
            <a:pPr marL="0" marR="234950">
              <a:spcBef>
                <a:spcPts val="0"/>
              </a:spcBef>
              <a:spcAft>
                <a:spcPts val="0"/>
              </a:spcAft>
            </a:pPr>
            <a:endParaRPr lang="en-US" sz="1800" dirty="0">
              <a:effectLst/>
              <a:latin typeface="Calibri Light" panose="020F0302020204030204" pitchFamily="34" charset="0"/>
              <a:ea typeface="Calibri" panose="020F0502020204030204" pitchFamily="34" charset="0"/>
            </a:endParaRPr>
          </a:p>
          <a:p>
            <a:pPr marL="0" marR="23495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0B6FE-4D46-B987-9E43-54F68B0F9BC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E5F79B-1E32-EEAD-625C-8F646BC443C4}"/>
              </a:ext>
            </a:extLst>
          </p:cNvPr>
          <p:cNvSpPr txBox="1">
            <a:spLocks/>
          </p:cNvSpPr>
          <p:nvPr/>
        </p:nvSpPr>
        <p:spPr>
          <a:xfrm>
            <a:off x="241610" y="35584"/>
            <a:ext cx="7295322" cy="549275"/>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eaLnBrk="1" hangingPunct="1"/>
            <a:r>
              <a:rPr lang="en-US" altLang="en-US" sz="2400" dirty="0">
                <a:latin typeface="Helvetica" pitchFamily="2" charset="0"/>
                <a:ea typeface="ＭＳ Ｐゴシック" panose="020B0600070205080204" pitchFamily="34" charset="-128"/>
              </a:rPr>
              <a:t>National Security - POW/MIA and Gold Star Family Support</a:t>
            </a:r>
          </a:p>
          <a:p>
            <a:pPr eaLnBrk="1" hangingPunct="1"/>
            <a:r>
              <a:rPr lang="en-US" altLang="en-US" dirty="0">
                <a:latin typeface="Helvetica" pitchFamily="2" charset="0"/>
                <a:ea typeface="ＭＳ Ｐゴシック" panose="020B0600070205080204" pitchFamily="34" charset="-128"/>
              </a:rPr>
              <a:t>	</a:t>
            </a:r>
          </a:p>
        </p:txBody>
      </p:sp>
      <p:sp>
        <p:nvSpPr>
          <p:cNvPr id="3" name="TextBox 2">
            <a:extLst>
              <a:ext uri="{FF2B5EF4-FFF2-40B4-BE49-F238E27FC236}">
                <a16:creationId xmlns:a16="http://schemas.microsoft.com/office/drawing/2014/main" id="{8C8D9F75-3D61-49A0-B6A8-5A886CCB2F87}"/>
              </a:ext>
            </a:extLst>
          </p:cNvPr>
          <p:cNvSpPr txBox="1"/>
          <p:nvPr/>
        </p:nvSpPr>
        <p:spPr>
          <a:xfrm>
            <a:off x="462538" y="683553"/>
            <a:ext cx="7608848" cy="646331"/>
          </a:xfrm>
          <a:prstGeom prst="rect">
            <a:avLst/>
          </a:prstGeom>
          <a:noFill/>
        </p:spPr>
        <p:txBody>
          <a:bodyPr wrap="square">
            <a:spAutoFit/>
          </a:bodyPr>
          <a:lstStyle/>
          <a:p>
            <a:endParaRPr lang="en-US" dirty="0">
              <a:solidFill>
                <a:srgbClr val="000000"/>
              </a:solidFill>
            </a:endParaRPr>
          </a:p>
          <a:p>
            <a:pPr marL="285750" indent="-285750">
              <a:buFont typeface="Arial" panose="020B0604020202020204" pitchFamily="34" charset="0"/>
              <a:buChar char="•"/>
            </a:pPr>
            <a:endParaRPr lang="en-US" sz="1800" b="0" i="0" u="none" strike="noStrike" baseline="0" dirty="0">
              <a:solidFill>
                <a:srgbClr val="000000"/>
              </a:solidFill>
              <a:latin typeface="Arial" panose="020B0604020202020204" pitchFamily="34" charset="0"/>
            </a:endParaRPr>
          </a:p>
        </p:txBody>
      </p:sp>
      <p:sp>
        <p:nvSpPr>
          <p:cNvPr id="5" name="Content Placeholder 2">
            <a:extLst>
              <a:ext uri="{FF2B5EF4-FFF2-40B4-BE49-F238E27FC236}">
                <a16:creationId xmlns:a16="http://schemas.microsoft.com/office/drawing/2014/main" id="{16BB4ADD-C4DB-8E92-C5D5-A3E2065DDD64}"/>
              </a:ext>
            </a:extLst>
          </p:cNvPr>
          <p:cNvSpPr txBox="1">
            <a:spLocks/>
          </p:cNvSpPr>
          <p:nvPr/>
        </p:nvSpPr>
        <p:spPr>
          <a:xfrm>
            <a:off x="451862" y="880940"/>
            <a:ext cx="8229600" cy="378606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endParaRPr lang="en-US" sz="1800" dirty="0">
              <a:cs typeface="Helvetica" panose="020B0604020202020204"/>
            </a:endParaRPr>
          </a:p>
          <a:p>
            <a:r>
              <a:rPr lang="en-US" sz="1600" dirty="0"/>
              <a:t>One Unit presented their Post with a POW/MIA table this year and other Units report taking care of the POW/MIA tables at their Post homes. </a:t>
            </a:r>
          </a:p>
          <a:p>
            <a:r>
              <a:rPr lang="en-US" sz="1600" dirty="0"/>
              <a:t>Units report taking part and sponsoring POW/MIA ceremonies at their Post Homes for POW/MIA day in September and placing POW/MIA flags at Unit meetings.</a:t>
            </a:r>
          </a:p>
          <a:p>
            <a:r>
              <a:rPr lang="en-US" sz="1600" dirty="0"/>
              <a:t>Units are ordering the POW/MIA posters from DPAA and working with local businesses and schools to have them put up to recognize our POW/MIAs. </a:t>
            </a:r>
          </a:p>
          <a:p>
            <a:r>
              <a:rPr lang="en-US" sz="1600" dirty="0"/>
              <a:t>One Unit reports setting up the table at a local school and they read the POW/MIA story to the children.</a:t>
            </a:r>
          </a:p>
          <a:p>
            <a:r>
              <a:rPr lang="en-US" sz="1600" dirty="0"/>
              <a:t>One Unit reports recognizing the Blue and Gold Star Months in September and they recognize these groups at their meeting.</a:t>
            </a:r>
          </a:p>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84352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4865C6-B2F7-784D-9190-6314E277F31E}"/>
              </a:ext>
            </a:extLst>
          </p:cNvPr>
          <p:cNvSpPr txBox="1">
            <a:spLocks/>
          </p:cNvSpPr>
          <p:nvPr/>
        </p:nvSpPr>
        <p:spPr>
          <a:xfrm>
            <a:off x="127310" y="131943"/>
            <a:ext cx="7295322" cy="549275"/>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eaLnBrk="1" hangingPunct="1"/>
            <a:r>
              <a:rPr lang="en-US" altLang="en-US" sz="2000" dirty="0">
                <a:latin typeface="Helvetica" pitchFamily="2" charset="0"/>
                <a:ea typeface="ＭＳ Ｐゴシック" panose="020B0600070205080204" pitchFamily="34" charset="-128"/>
              </a:rPr>
              <a:t>National Security - Salute to Servicemembers Award – Nominations Open!</a:t>
            </a:r>
          </a:p>
          <a:p>
            <a:pPr eaLnBrk="1" hangingPunct="1"/>
            <a:r>
              <a:rPr lang="en-US" altLang="en-US" dirty="0">
                <a:latin typeface="Helvetica" pitchFamily="2" charset="0"/>
                <a:ea typeface="ＭＳ Ｐゴシック" panose="020B0600070205080204" pitchFamily="34" charset="-128"/>
              </a:rPr>
              <a:t>	</a:t>
            </a:r>
          </a:p>
        </p:txBody>
      </p:sp>
      <p:sp>
        <p:nvSpPr>
          <p:cNvPr id="4" name="Content Placeholder 2">
            <a:extLst>
              <a:ext uri="{FF2B5EF4-FFF2-40B4-BE49-F238E27FC236}">
                <a16:creationId xmlns:a16="http://schemas.microsoft.com/office/drawing/2014/main" id="{3F5AA191-97E4-A85A-4746-55FF1E0139EF}"/>
              </a:ext>
            </a:extLst>
          </p:cNvPr>
          <p:cNvSpPr txBox="1">
            <a:spLocks/>
          </p:cNvSpPr>
          <p:nvPr/>
        </p:nvSpPr>
        <p:spPr>
          <a:xfrm>
            <a:off x="457200" y="1006719"/>
            <a:ext cx="8229600" cy="378606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endParaRPr lang="en-US" sz="1800" dirty="0">
              <a:cs typeface="Helvetica" panose="020B0604020202020204"/>
            </a:endParaRPr>
          </a:p>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3632B037-9829-16E5-5730-77584BA18C31}"/>
              </a:ext>
            </a:extLst>
          </p:cNvPr>
          <p:cNvSpPr txBox="1">
            <a:spLocks/>
          </p:cNvSpPr>
          <p:nvPr/>
        </p:nvSpPr>
        <p:spPr>
          <a:xfrm>
            <a:off x="457200" y="1006718"/>
            <a:ext cx="8229600" cy="390818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Do you know an active duty servicemember who goes above and beyond in their commitment to our nation? The American Legion Auxiliary wants to recognize their outstanding dedication through the Salute to Servicemembers Award!</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600" dirty="0"/>
          </a:p>
          <a:p>
            <a:r>
              <a:rPr lang="en-US" sz="1600" dirty="0"/>
              <a:t>Nominate a hero today and help us shine a spotlight on those who serve with honor, courage, and heart.</a:t>
            </a:r>
            <a:endParaRPr lang="en-US" sz="1600" dirty="0">
              <a:solidFill>
                <a:srgbClr val="0000FF"/>
              </a:solidFill>
              <a:hlinkClick r:id="rId2">
                <a:extLst>
                  <a:ext uri="{A12FA001-AC4F-418D-AE19-62706E023703}">
                    <ahyp:hlinkClr xmlns:ahyp="http://schemas.microsoft.com/office/drawing/2018/hyperlinkcolor" val="tx"/>
                  </a:ext>
                </a:extLst>
              </a:hlinkClick>
            </a:endParaRPr>
          </a:p>
          <a:p>
            <a:r>
              <a:rPr lang="en-US" sz="1600" dirty="0">
                <a:solidFill>
                  <a:srgbClr val="0000FF"/>
                </a:solidFill>
                <a:hlinkClick r:id="rId2">
                  <a:extLst>
                    <a:ext uri="{A12FA001-AC4F-418D-AE19-62706E023703}">
                      <ahyp:hlinkClr xmlns:ahyp="http://schemas.microsoft.com/office/drawing/2018/hyperlinkcolor" val="tx"/>
                    </a:ext>
                  </a:extLst>
                </a:hlinkClick>
              </a:rPr>
              <a:t>Salute to Servicemembers Award </a:t>
            </a:r>
            <a:r>
              <a:rPr lang="en-US" sz="1600" dirty="0"/>
              <a:t>is available on the ALA National Website to submit your nomination</a:t>
            </a:r>
          </a:p>
          <a:p>
            <a:r>
              <a:rPr lang="en-US" sz="1600" dirty="0"/>
              <a:t>Please let me know if your Unit or a member submits a nomination at NationalSecurity@vaauxiliary.org</a:t>
            </a:r>
          </a:p>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969DE42D-7E8E-1511-AF3D-2762DE879CBC}"/>
              </a:ext>
            </a:extLst>
          </p:cNvPr>
          <p:cNvPicPr>
            <a:picLocks noChangeAspect="1"/>
          </p:cNvPicPr>
          <p:nvPr/>
        </p:nvPicPr>
        <p:blipFill>
          <a:blip r:embed="rId3"/>
          <a:stretch>
            <a:fillRect/>
          </a:stretch>
        </p:blipFill>
        <p:spPr>
          <a:xfrm>
            <a:off x="875252" y="2062937"/>
            <a:ext cx="7160917" cy="1289246"/>
          </a:xfrm>
          <a:prstGeom prst="rect">
            <a:avLst/>
          </a:prstGeom>
        </p:spPr>
      </p:pic>
    </p:spTree>
    <p:extLst>
      <p:ext uri="{BB962C8B-B14F-4D97-AF65-F5344CB8AC3E}">
        <p14:creationId xmlns:p14="http://schemas.microsoft.com/office/powerpoint/2010/main" val="223603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5E4F-7A4D-F356-B3A1-4F560B18C3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168EA8C-7DEB-96E0-779A-EC732400012E}"/>
              </a:ext>
            </a:extLst>
          </p:cNvPr>
          <p:cNvSpPr txBox="1">
            <a:spLocks/>
          </p:cNvSpPr>
          <p:nvPr/>
        </p:nvSpPr>
        <p:spPr>
          <a:xfrm>
            <a:off x="127310" y="131943"/>
            <a:ext cx="7295322" cy="549275"/>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eaLnBrk="1" hangingPunct="1"/>
            <a:r>
              <a:rPr lang="en-US" altLang="en-US" sz="2000" dirty="0">
                <a:latin typeface="Helvetica" pitchFamily="2" charset="0"/>
                <a:ea typeface="ＭＳ Ｐゴシック" panose="020B0600070205080204" pitchFamily="34" charset="-128"/>
              </a:rPr>
              <a:t>National Security – Reporting – National Security or VA&amp;R?</a:t>
            </a:r>
          </a:p>
          <a:p>
            <a:pPr eaLnBrk="1" hangingPunct="1"/>
            <a:r>
              <a:rPr lang="en-US" altLang="en-US" dirty="0">
                <a:latin typeface="Helvetica" pitchFamily="2" charset="0"/>
                <a:ea typeface="ＭＳ Ｐゴシック" panose="020B0600070205080204" pitchFamily="34" charset="-128"/>
              </a:rPr>
              <a:t>	</a:t>
            </a:r>
          </a:p>
        </p:txBody>
      </p:sp>
      <p:sp>
        <p:nvSpPr>
          <p:cNvPr id="4" name="Content Placeholder 2">
            <a:extLst>
              <a:ext uri="{FF2B5EF4-FFF2-40B4-BE49-F238E27FC236}">
                <a16:creationId xmlns:a16="http://schemas.microsoft.com/office/drawing/2014/main" id="{2518C06D-E84C-EEE5-1CC0-A8212C552FDC}"/>
              </a:ext>
            </a:extLst>
          </p:cNvPr>
          <p:cNvSpPr txBox="1">
            <a:spLocks/>
          </p:cNvSpPr>
          <p:nvPr/>
        </p:nvSpPr>
        <p:spPr>
          <a:xfrm>
            <a:off x="457200" y="1006719"/>
            <a:ext cx="8229600" cy="378606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endParaRPr lang="en-US" sz="1800" dirty="0">
              <a:cs typeface="Helvetica" panose="020B0604020202020204"/>
            </a:endParaRPr>
          </a:p>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5BE4C916-C678-0FD8-1B9E-877626F6742E}"/>
              </a:ext>
            </a:extLst>
          </p:cNvPr>
          <p:cNvSpPr txBox="1">
            <a:spLocks/>
          </p:cNvSpPr>
          <p:nvPr/>
        </p:nvSpPr>
        <p:spPr>
          <a:xfrm>
            <a:off x="522200" y="1100872"/>
            <a:ext cx="8229600" cy="378606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49522DA3-DF61-400A-B1E0-3609718892B2}"/>
              </a:ext>
            </a:extLst>
          </p:cNvPr>
          <p:cNvSpPr txBox="1">
            <a:spLocks/>
          </p:cNvSpPr>
          <p:nvPr/>
        </p:nvSpPr>
        <p:spPr>
          <a:xfrm>
            <a:off x="311185" y="812249"/>
            <a:ext cx="8229600" cy="378606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endParaRPr lang="en-US" sz="1600" dirty="0">
              <a:cs typeface="Helvetica" panose="020B0604020202020204"/>
            </a:endParaRPr>
          </a:p>
          <a:p>
            <a:pPr marL="0" indent="0">
              <a:buNone/>
            </a:pPr>
            <a:r>
              <a:rPr lang="en-US" sz="1600" dirty="0">
                <a:cs typeface="Helvetica" panose="020B0604020202020204"/>
              </a:rPr>
              <a:t>Which program to report your activities under?</a:t>
            </a:r>
          </a:p>
          <a:p>
            <a:pPr marL="0" indent="0">
              <a:buNone/>
            </a:pPr>
            <a:endParaRPr lang="en-US" sz="1600" dirty="0">
              <a:cs typeface="Helvetica" panose="020B0604020202020204"/>
            </a:endParaRPr>
          </a:p>
          <a:p>
            <a:pPr marL="285750" indent="-285750"/>
            <a:r>
              <a:rPr lang="en-US" sz="1600" dirty="0">
                <a:cs typeface="Helvetica" panose="020B0604020202020204"/>
              </a:rPr>
              <a:t>Below is a simple way to determine which program to report your Units volunteer efforts</a:t>
            </a:r>
          </a:p>
          <a:p>
            <a:pPr marL="285750" indent="-285750"/>
            <a:r>
              <a:rPr lang="en-US" sz="1600" dirty="0">
                <a:cs typeface="Helvetica" panose="020B0604020202020204"/>
              </a:rPr>
              <a:t>An active-duty service member is currently “serving” and if your Unit is supporting members actively serving and/or their families, those events and hours should be reported under National Security</a:t>
            </a:r>
          </a:p>
          <a:p>
            <a:pPr marL="285750" indent="-285750"/>
            <a:r>
              <a:rPr lang="en-US" sz="1600" dirty="0">
                <a:cs typeface="Helvetica" panose="020B0604020202020204"/>
              </a:rPr>
              <a:t>A veteran is a service member who has “served” and if your Unit is supporting members who have previously served and/or their families, those events and hours should be reported under VA&amp;R</a:t>
            </a:r>
          </a:p>
          <a:p>
            <a:pPr marL="285750" indent="-285750"/>
            <a:endParaRPr lang="en-US" sz="1600" dirty="0"/>
          </a:p>
          <a:p>
            <a:pPr lvl="1"/>
            <a:endParaRPr lang="en-US" sz="1600" dirty="0"/>
          </a:p>
          <a:p>
            <a:pPr lvl="1">
              <a:spcBef>
                <a:spcPts val="0"/>
              </a:spcBef>
              <a:spcAft>
                <a:spcPts val="0"/>
              </a:spcAft>
            </a:pPr>
            <a:endParaRPr lang="en-US" sz="12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a:spcBef>
                <a:spcPts val="0"/>
              </a:spcBef>
              <a:spcAft>
                <a:spcPts val="0"/>
              </a:spcAft>
            </a:pPr>
            <a:endParaRPr lang="en-US" sz="1600" b="0" dirty="0">
              <a:solidFill>
                <a:srgbClr val="000000"/>
              </a:solidFill>
              <a:latin typeface="Arial" panose="020B0604020202020204" pitchFamily="34"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052217432"/>
      </p:ext>
    </p:extLst>
  </p:cSld>
  <p:clrMapOvr>
    <a:masterClrMapping/>
  </p:clrMapOvr>
</p:sld>
</file>

<file path=ppt/theme/theme1.xml><?xml version="1.0" encoding="utf-8"?>
<a:theme xmlns:a="http://schemas.openxmlformats.org/drawingml/2006/main" name="Office Theme">
  <a:themeElements>
    <a:clrScheme name="ALA 2022 Wordmark">
      <a:dk1>
        <a:srgbClr val="000000"/>
      </a:dk1>
      <a:lt1>
        <a:srgbClr val="FFFFFF"/>
      </a:lt1>
      <a:dk2>
        <a:srgbClr val="1A3D6D"/>
      </a:dk2>
      <a:lt2>
        <a:srgbClr val="D6203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B1CAD29-98ED-4290-BA1C-61AF1A95CF12}">
  <ds:schemaRefs>
    <ds:schemaRef ds:uri="http://schemas.microsoft.com/sharepoint/v3/contenttype/forms"/>
  </ds:schemaRefs>
</ds:datastoreItem>
</file>

<file path=customXml/itemProps2.xml><?xml version="1.0" encoding="utf-8"?>
<ds:datastoreItem xmlns:ds="http://schemas.openxmlformats.org/officeDocument/2006/customXml" ds:itemID="{A32326DE-9CE0-481A-BA11-014F9A782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11073</TotalTime>
  <Words>629</Words>
  <Application>Microsoft Office PowerPoint</Application>
  <PresentationFormat>On-screen Show (16:9)</PresentationFormat>
  <Paragraphs>73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National Security - Supporting our Active  Duty &amp; their Families</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Lisa Chaplin</cp:lastModifiedBy>
  <cp:revision>44</cp:revision>
  <dcterms:created xsi:type="dcterms:W3CDTF">2011-03-02T17:47:27Z</dcterms:created>
  <dcterms:modified xsi:type="dcterms:W3CDTF">2026-02-18T20:42:12Z</dcterms:modified>
</cp:coreProperties>
</file>