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8"/>
  </p:notesMasterIdLst>
  <p:handoutMasterIdLst>
    <p:handoutMasterId r:id="rId9"/>
  </p:handoutMasterIdLst>
  <p:sldIdLst>
    <p:sldId id="256" r:id="rId4"/>
    <p:sldId id="257" r:id="rId5"/>
    <p:sldId id="259" r:id="rId6"/>
    <p:sldId id="258" r:id="rId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29AEA7-823E-45AC-A3E3-07619F320E4A}" v="275" dt="2026-02-03T04:17:46.118"/>
    <p1510:client id="{C7A41BEB-CB88-D83B-FC21-32CD7DDDF9A4}" v="287" dt="2026-02-05T01:10:12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87409" autoAdjust="0"/>
  </p:normalViewPr>
  <p:slideViewPr>
    <p:cSldViewPr snapToGrid="0" snapToObjects="1">
      <p:cViewPr varScale="1">
        <p:scale>
          <a:sx n="128" d="100"/>
          <a:sy n="128" d="100"/>
        </p:scale>
        <p:origin x="1134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09D46E-8C1E-D249-BD03-E0ABC6331A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8C4DBA-B0A6-E940-977C-3CFD3FF9FC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1173524-907D-F148-B752-E83A3836C398}" type="datetime1">
              <a:rPr lang="en-US" altLang="en-US" smtClean="0"/>
              <a:t>2/18/2026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8C4A4D-1CCD-2E41-8966-C628F54E4D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27B19-0868-AF45-AFA7-66211085A2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1194C48-C4A5-EE42-8D9F-CBC71AA5CD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21F20A-95EE-CC41-9A7C-6A9EC1D059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7CF04A-F526-444E-A951-75D1568560D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574A509-53BB-4C4C-B866-F5E07BCEC399}" type="datetime1">
              <a:rPr lang="en-US" altLang="en-US" smtClean="0"/>
              <a:t>2/18/2026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4D36042-F901-8745-B15F-E8E68DADE3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96CB49B-11B7-9641-BCB6-48CDE568C9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14878-5AEF-9343-B1DB-0B8A459DAD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C36E1-E68E-AE48-9941-9B19933193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989E114-64B6-0445-8537-E2164C6926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574A509-53BB-4C4C-B866-F5E07BCEC399}" type="datetime1">
              <a:rPr lang="en-US" altLang="en-US" smtClean="0"/>
              <a:t>2/18/2026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9E114-64B6-0445-8537-E2164C6926DB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727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574A509-53BB-4C4C-B866-F5E07BCEC399}" type="datetime1">
              <a:rPr lang="en-US" altLang="en-US" smtClean="0"/>
              <a:t>2/18/2026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9E114-64B6-0445-8537-E2164C6926DB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290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574A509-53BB-4C4C-B866-F5E07BCEC399}" type="datetime1">
              <a:rPr lang="en-US" altLang="en-US" smtClean="0"/>
              <a:t>2/18/2026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9E114-64B6-0445-8537-E2164C6926DB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840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08176" y="0"/>
            <a:ext cx="6278624" cy="1582693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A4B1F3-4E48-E444-AF16-EB9C4BF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1250" y="5297170"/>
            <a:ext cx="412750" cy="273050"/>
          </a:xfrm>
          <a:prstGeom prst="rect">
            <a:avLst/>
          </a:prstGeom>
        </p:spPr>
        <p:txBody>
          <a:bodyPr/>
          <a:lstStyle/>
          <a:p>
            <a:fld id="{DA395637-C3C3-F248-B132-17E6A5DC377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275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op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08176" y="0"/>
            <a:ext cx="6278624" cy="1582693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A4B1F3-4E48-E444-AF16-EB9C4BF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1250" y="5297170"/>
            <a:ext cx="412750" cy="273050"/>
          </a:xfrm>
          <a:prstGeom prst="rect">
            <a:avLst/>
          </a:prstGeom>
        </p:spPr>
        <p:txBody>
          <a:bodyPr/>
          <a:lstStyle/>
          <a:p>
            <a:fld id="{DA395637-C3C3-F248-B132-17E6A5DC377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2" name="Picture 1" descr="A purple circle with a black circle&#10;&#10;Description automatically generated with low confidence">
            <a:extLst>
              <a:ext uri="{FF2B5EF4-FFF2-40B4-BE49-F238E27FC236}">
                <a16:creationId xmlns:a16="http://schemas.microsoft.com/office/drawing/2014/main" id="{AB374A9A-09D2-D74D-59C7-0E45BA36C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08925" y="3560808"/>
            <a:ext cx="1177875" cy="11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oppy P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08176" y="0"/>
            <a:ext cx="6278624" cy="1582693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A4B1F3-4E48-E444-AF16-EB9C4BF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1250" y="5297170"/>
            <a:ext cx="412750" cy="273050"/>
          </a:xfrm>
          <a:prstGeom prst="rect">
            <a:avLst/>
          </a:prstGeom>
        </p:spPr>
        <p:txBody>
          <a:bodyPr/>
          <a:lstStyle/>
          <a:p>
            <a:fld id="{DA395637-C3C3-F248-B132-17E6A5DC377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946BECC-93D1-B504-942C-DF665216C0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0822" y="3507272"/>
            <a:ext cx="1205978" cy="120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6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552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8178" y="1200151"/>
            <a:ext cx="3002023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0154" y="1200151"/>
            <a:ext cx="3076647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068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0042" y="1259706"/>
            <a:ext cx="296734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10042" y="1739528"/>
            <a:ext cx="2967346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0156" y="1259706"/>
            <a:ext cx="300664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0156" y="1739528"/>
            <a:ext cx="300664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67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440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505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2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2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91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D640F9-114A-C645-8837-27AA5A949C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4288" y="0"/>
            <a:ext cx="2098676" cy="5156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A26F371E-655F-8647-9942-A302D3D791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408238" y="206375"/>
            <a:ext cx="62023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71B65ED1-CF76-C94E-9EE0-47EBB3B85A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408238" y="1200150"/>
            <a:ext cx="627856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6BBBC9-60D3-DA47-9ED3-6087CB5343DD}"/>
              </a:ext>
            </a:extLst>
          </p:cNvPr>
          <p:cNvSpPr/>
          <p:nvPr userDrawn="1"/>
        </p:nvSpPr>
        <p:spPr>
          <a:xfrm flipV="1">
            <a:off x="2089150" y="0"/>
            <a:ext cx="44450" cy="51435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1DB29B1-B570-2941-A5D8-3D312B0E4FF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729560" y="4888603"/>
            <a:ext cx="414440" cy="24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1pPr>
            <a:lvl2pPr marL="742950" indent="-28575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2pPr>
            <a:lvl3pPr marL="11430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3pPr>
            <a:lvl4pPr marL="16002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4pPr>
            <a:lvl5pPr marL="20574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5pPr>
            <a:lvl6pPr marL="25146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6pPr>
            <a:lvl7pPr marL="29718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7pPr>
            <a:lvl8pPr marL="34290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8pPr>
            <a:lvl9pPr marL="38862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9pPr>
          </a:lstStyle>
          <a:p>
            <a:pPr eaLnBrk="1" hangingPunct="1"/>
            <a:fld id="{13EC3D7B-228E-1042-821D-48C035114407}" type="slidenum">
              <a:rPr lang="en-US" altLang="en-US" sz="900" smtClean="0">
                <a:solidFill>
                  <a:schemeClr val="tx2"/>
                </a:solidFill>
                <a:latin typeface="Helvetica" pitchFamily="2" charset="0"/>
              </a:rPr>
              <a:pPr eaLnBrk="1" hangingPunct="1"/>
              <a:t>‹#›</a:t>
            </a:fld>
            <a:endParaRPr lang="en-US" altLang="en-US" sz="900" dirty="0">
              <a:solidFill>
                <a:schemeClr val="tx2"/>
              </a:solidFill>
              <a:latin typeface="Helvetica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34BBD9-B8A7-394E-9723-B6ED4AFD61AC}"/>
              </a:ext>
            </a:extLst>
          </p:cNvPr>
          <p:cNvSpPr/>
          <p:nvPr userDrawn="1"/>
        </p:nvSpPr>
        <p:spPr>
          <a:xfrm>
            <a:off x="263525" y="1639888"/>
            <a:ext cx="154305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 Community </a:t>
            </a:r>
            <a:br>
              <a:rPr lang="en-US" sz="1100" b="1" i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</a:br>
            <a:r>
              <a:rPr lang="en-US" sz="1100" b="1" i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of Volunteers Serving Veterans, Military, </a:t>
            </a:r>
            <a:br>
              <a:rPr lang="en-US" sz="1100" b="1" i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</a:br>
            <a:r>
              <a:rPr lang="en-US" sz="1100" b="1" i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and their Families</a:t>
            </a:r>
            <a:endParaRPr lang="en-US" sz="11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C592E62B-CE1E-CF10-247F-E14B0B8BE5F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12755" y="271390"/>
            <a:ext cx="1696844" cy="7272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6" r:id="rId2"/>
    <p:sldLayoutId id="2147483697" r:id="rId3"/>
    <p:sldLayoutId id="2147483695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2"/>
          </a:solidFill>
          <a:latin typeface="Helvetica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2"/>
          </a:solidFill>
          <a:latin typeface="Helvetica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Helvetica"/>
          <a:ea typeface="ＭＳ Ｐゴシック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Helvetica"/>
          <a:ea typeface="ＭＳ Ｐゴシック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b="1" i="1" kern="1200">
          <a:solidFill>
            <a:schemeClr val="tx2"/>
          </a:solidFill>
          <a:latin typeface="Helvetica"/>
          <a:ea typeface="ＭＳ Ｐゴシック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i="1" kern="1200">
          <a:solidFill>
            <a:schemeClr val="tx2"/>
          </a:solidFill>
          <a:latin typeface="Helvetica"/>
          <a:ea typeface="ＭＳ Ｐゴシック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8">
            <a:extLst>
              <a:ext uri="{FF2B5EF4-FFF2-40B4-BE49-F238E27FC236}">
                <a16:creationId xmlns:a16="http://schemas.microsoft.com/office/drawing/2014/main" id="{8A750212-E1AA-8F49-834F-AA834AD97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13" y="0"/>
            <a:ext cx="7033982" cy="5143500"/>
          </a:xfrm>
        </p:spPr>
        <p:txBody>
          <a:bodyPr/>
          <a:lstStyle/>
          <a:p>
            <a:pPr eaLnBrk="1" hangingPunct="1"/>
            <a:r>
              <a:rPr lang="en-US" altLang="en-US" sz="4400" dirty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        		 </a:t>
            </a:r>
            <a:r>
              <a:rPr lang="en-US" altLang="en-US" sz="440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ROAR CHAIR</a:t>
            </a:r>
            <a:br>
              <a:rPr lang="en-US" altLang="en-US" sz="440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</a:br>
            <a:r>
              <a:rPr lang="en-US" altLang="en-US" sz="440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  		KIMBERLY MARSH</a:t>
            </a:r>
            <a:br>
              <a:rPr lang="en-US" altLang="en-US" sz="440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</a:br>
            <a:r>
              <a:rPr lang="en-US" altLang="en-US" sz="440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          		2025-2026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E5332360-2EC9-E546-9AEC-33D154663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2271" y="1"/>
            <a:ext cx="7051729" cy="51435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1400" b="0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 </a:t>
            </a:r>
          </a:p>
          <a:p>
            <a:pPr marL="0" indent="0" eaLnBrk="1" hangingPunct="1">
              <a:buNone/>
            </a:pPr>
            <a:r>
              <a:rPr lang="en-US" altLang="en-US" i="1" dirty="0">
                <a:latin typeface="Arial"/>
                <a:ea typeface="ＭＳ Ｐゴシック"/>
                <a:cs typeface="Arial"/>
              </a:rPr>
              <a:t>ROAR Citation </a:t>
            </a:r>
            <a:r>
              <a:rPr lang="en-US" altLang="en-US" dirty="0">
                <a:latin typeface="Arial"/>
                <a:ea typeface="ＭＳ Ｐゴシック"/>
                <a:cs typeface="Arial"/>
              </a:rPr>
              <a:t>--- </a:t>
            </a:r>
            <a:endParaRPr lang="en-US" dirty="0"/>
          </a:p>
          <a:p>
            <a:pPr marL="0" indent="0">
              <a:buNone/>
            </a:pPr>
            <a:r>
              <a:rPr lang="en-US" altLang="en-US" dirty="0">
                <a:latin typeface="Arial"/>
                <a:ea typeface="ＭＳ Ｐゴシック"/>
                <a:cs typeface="Arial"/>
              </a:rPr>
              <a:t> 49 Units Paid All Citations </a:t>
            </a:r>
            <a:endParaRPr lang="en-US" dirty="0"/>
          </a:p>
          <a:p>
            <a:pPr marL="0" indent="0" eaLnBrk="1" hangingPunct="1">
              <a:buNone/>
            </a:pPr>
            <a:r>
              <a:rPr lang="en-US" altLang="en-US" dirty="0">
                <a:latin typeface="Arial"/>
                <a:ea typeface="ＭＳ Ｐゴシック"/>
                <a:cs typeface="Arial"/>
              </a:rPr>
              <a:t> 7 Units Paid Some Citations</a:t>
            </a:r>
          </a:p>
          <a:p>
            <a:pPr marL="0" indent="0">
              <a:buNone/>
            </a:pPr>
            <a:r>
              <a:rPr lang="en-US" altLang="en-US" dirty="0">
                <a:latin typeface="Arial"/>
                <a:ea typeface="ＭＳ Ｐゴシック"/>
                <a:cs typeface="Arial"/>
              </a:rPr>
              <a:t> 29 Units have not paid</a:t>
            </a:r>
            <a:endParaRPr lang="en-US" dirty="0"/>
          </a:p>
          <a:p>
            <a:pPr marL="0" indent="0">
              <a:buNone/>
            </a:pPr>
            <a:r>
              <a:rPr lang="en-US" altLang="en-US" dirty="0">
                <a:latin typeface="Arial"/>
                <a:ea typeface="ＭＳ Ｐゴシック"/>
                <a:cs typeface="Arial"/>
              </a:rPr>
              <a:t> 12 Units Postmarked after December 1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i="1" dirty="0">
                <a:latin typeface="Arial"/>
                <a:ea typeface="ＭＳ Ｐゴシック"/>
                <a:cs typeface="Arial"/>
              </a:rPr>
              <a:t>Citation</a:t>
            </a:r>
            <a:r>
              <a:rPr lang="en-US" altLang="en-US" dirty="0">
                <a:latin typeface="Arial"/>
                <a:ea typeface="ＭＳ Ｐゴシック"/>
                <a:cs typeface="Arial"/>
              </a:rPr>
              <a:t> ---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dirty="0">
                <a:latin typeface="Arial"/>
                <a:ea typeface="ＭＳ Ｐゴシック"/>
                <a:cs typeface="Arial"/>
              </a:rPr>
              <a:t>1A-  $5,291.00            2B-  $5,291.00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dirty="0">
                <a:latin typeface="Arial"/>
                <a:ea typeface="ＭＳ Ｐゴシック"/>
                <a:cs typeface="Arial"/>
              </a:rPr>
              <a:t> 3C- $1,150.00            4D-  $5,782.26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dirty="0">
                <a:latin typeface="Arial"/>
                <a:ea typeface="ＭＳ Ｐゴシック"/>
                <a:cs typeface="Arial"/>
              </a:rPr>
              <a:t> 5E- $670.00                6F-  $5,291.00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dirty="0">
                <a:latin typeface="Arial"/>
                <a:ea typeface="ＭＳ Ｐゴシック"/>
                <a:cs typeface="Arial"/>
              </a:rPr>
              <a:t>   Total- $23,475.26 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b="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b="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altLang="en-US" sz="1800" b="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altLang="en-US" sz="1800" b="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endParaRPr lang="en-US" altLang="en-US" sz="1800" b="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endParaRPr lang="en-US" altLang="en-US" sz="1800" b="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28600" eaLnBrk="1" hangingPunct="1">
              <a:buAutoNum type="arabicPeriod" startAt="2"/>
            </a:pPr>
            <a:endParaRPr lang="en-US" altLang="en-US" sz="1800" b="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3"/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647A3-054C-E4F7-835F-830C7EC07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702" y="82364"/>
            <a:ext cx="6539098" cy="4982508"/>
          </a:xfrm>
        </p:spPr>
        <p:txBody>
          <a:bodyPr/>
          <a:lstStyle/>
          <a:p>
            <a:endParaRPr lang="en-US" sz="1800" b="0" dirty="0">
              <a:latin typeface="Arial"/>
              <a:ea typeface="ＭＳ Ｐゴシック"/>
              <a:cs typeface="Arial"/>
            </a:endParaRPr>
          </a:p>
          <a:p>
            <a:endParaRPr lang="en-US" sz="1600" dirty="0">
              <a:latin typeface="Arial"/>
              <a:ea typeface="ＭＳ Ｐゴシック"/>
              <a:cs typeface="Arial"/>
            </a:endParaRPr>
          </a:p>
          <a:p>
            <a:r>
              <a:rPr lang="en-US" sz="1800" dirty="0">
                <a:highlight>
                  <a:srgbClr val="FFFFFF"/>
                </a:highlight>
                <a:latin typeface="Arial"/>
                <a:ea typeface="ＭＳ Ｐゴシック"/>
                <a:cs typeface="Helvetica"/>
              </a:rPr>
              <a:t>Mail/email at least (9) monthly reports to the Department President and the Vice President by     June 30th.  Also, mail/email a courtesy copy to your District President and retain a copy for the Unit files.</a:t>
            </a:r>
            <a:endParaRPr lang="en-US" sz="1800" dirty="0">
              <a:latin typeface="Arial"/>
              <a:ea typeface="ＭＳ Ｐゴシック"/>
              <a:cs typeface="Arial"/>
            </a:endParaRPr>
          </a:p>
          <a:p>
            <a:pPr marL="228600" indent="-228600">
              <a:buAutoNum type="arabicPeriod"/>
            </a:pPr>
            <a:endParaRPr lang="en-US" sz="1800" dirty="0">
              <a:latin typeface="Arial"/>
              <a:cs typeface="Arial"/>
            </a:endParaRPr>
          </a:p>
          <a:p>
            <a:r>
              <a:rPr lang="en-US" sz="1800" dirty="0">
                <a:highlight>
                  <a:srgbClr val="FFFFFF"/>
                </a:highlight>
                <a:latin typeface="Arial"/>
                <a:ea typeface="ＭＳ Ｐゴシック"/>
                <a:cs typeface="Helvetica"/>
              </a:rPr>
              <a:t>Mail to the Department Secretary/Treasurer and your District President a list of the new Unit Officers as soon as elections are held in May.</a:t>
            </a:r>
          </a:p>
          <a:p>
            <a:endParaRPr lang="en-US" sz="1800" dirty="0">
              <a:highlight>
                <a:srgbClr val="FFFFFF"/>
              </a:highlight>
              <a:latin typeface="Arial"/>
              <a:cs typeface="Helvetica"/>
            </a:endParaRPr>
          </a:p>
          <a:p>
            <a:r>
              <a:rPr lang="en-US" sz="1800" dirty="0">
                <a:highlight>
                  <a:srgbClr val="FFFFFF"/>
                </a:highlight>
                <a:latin typeface="Arial"/>
                <a:ea typeface="ＭＳ Ｐゴシック"/>
                <a:cs typeface="Helvetica"/>
              </a:rPr>
              <a:t>Each Unit must be represented at their Annual District Meeting and answer roll call each day of the Department Convention (Friday and Saturday)</a:t>
            </a:r>
          </a:p>
          <a:p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800" dirty="0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7102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972A093C-06DF-404C-AD19-590B4A1C1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0759" y="0"/>
            <a:ext cx="6943241" cy="5143500"/>
          </a:xfrm>
        </p:spPr>
        <p:txBody>
          <a:bodyPr/>
          <a:lstStyle/>
          <a:p>
            <a:pPr eaLnBrk="1" hangingPunct="1"/>
            <a:endParaRPr lang="en-US" sz="1400" dirty="0">
              <a:highlight>
                <a:srgbClr val="FFFFFF"/>
              </a:highlight>
              <a:latin typeface="Arial"/>
              <a:ea typeface="ＭＳ Ｐゴシック"/>
              <a:cs typeface="Arial"/>
            </a:endParaRPr>
          </a:p>
          <a:p>
            <a:r>
              <a:rPr lang="en-US" sz="1400" dirty="0">
                <a:highlight>
                  <a:srgbClr val="FFFFFF"/>
                </a:highlight>
                <a:latin typeface="Arial"/>
                <a:ea typeface="ＭＳ Ｐゴシック"/>
                <a:cs typeface="Arial"/>
              </a:rPr>
              <a:t>Mail the Year-End Report forms for each of the following American Legion Auxiliary programs/activities to the Department Chairperson, postmarked by April 15th.  Identify each report with the Unit Name, Number, District,  and Zone. A “NO REPORT” will not meet citation requirements. To meet citation requirements for reporting, a report must have content. </a:t>
            </a:r>
          </a:p>
          <a:p>
            <a:pPr marL="0" indent="0">
              <a:buNone/>
            </a:pPr>
            <a:endParaRPr lang="en-US" sz="1400" dirty="0">
              <a:latin typeface="Arial"/>
              <a:ea typeface="ＭＳ Ｐゴシック"/>
              <a:cs typeface="Arial"/>
            </a:endParaRPr>
          </a:p>
          <a:p>
            <a:r>
              <a:rPr lang="en-US" sz="1400" dirty="0">
                <a:highlight>
                  <a:srgbClr val="FFFFFF"/>
                </a:highlight>
                <a:latin typeface="Arial"/>
                <a:ea typeface="ＭＳ Ｐゴシック"/>
                <a:cs typeface="Arial"/>
              </a:rPr>
              <a:t>A Unit must submit a minimum of 10 reports, from the following categories as specified below: </a:t>
            </a:r>
          </a:p>
          <a:p>
            <a:r>
              <a:rPr lang="en-US" sz="1400" dirty="0">
                <a:highlight>
                  <a:srgbClr val="FFFFFF"/>
                </a:highlight>
                <a:latin typeface="Arial"/>
                <a:ea typeface="ＭＳ Ｐゴシック"/>
                <a:cs typeface="Arial"/>
              </a:rPr>
              <a:t>Requirement for the Four Pillars programs/committees (ALL 4) </a:t>
            </a:r>
            <a:br>
              <a:rPr lang="en-US" sz="1400" dirty="0">
                <a:highlight>
                  <a:srgbClr val="FFFFFF"/>
                </a:highlight>
                <a:latin typeface="Arial"/>
                <a:ea typeface="ＭＳ Ｐゴシック" panose="020B0600070205080204" pitchFamily="34" charset="-128"/>
                <a:cs typeface="Arial"/>
              </a:rPr>
            </a:br>
            <a:r>
              <a:rPr lang="en-US" sz="1400" dirty="0">
                <a:highlight>
                  <a:srgbClr val="FFFFFF"/>
                </a:highlight>
                <a:latin typeface="Arial"/>
                <a:ea typeface="ＭＳ Ｐゴシック"/>
                <a:cs typeface="Arial"/>
              </a:rPr>
              <a:t>Americanism                     Children and Youth </a:t>
            </a:r>
            <a:br>
              <a:rPr lang="en-US" sz="1400" dirty="0">
                <a:highlight>
                  <a:srgbClr val="FFFFFF"/>
                </a:highlight>
                <a:latin typeface="Arial"/>
                <a:ea typeface="ＭＳ Ｐゴシック" panose="020B0600070205080204" pitchFamily="34" charset="-128"/>
                <a:cs typeface="Arial"/>
              </a:rPr>
            </a:br>
            <a:r>
              <a:rPr lang="en-US" sz="1400" dirty="0">
                <a:highlight>
                  <a:srgbClr val="FFFFFF"/>
                </a:highlight>
                <a:latin typeface="Arial"/>
                <a:ea typeface="ＭＳ Ｐゴシック"/>
                <a:cs typeface="Arial"/>
              </a:rPr>
              <a:t>National Security               Veterans Affairs and Rehabilitation </a:t>
            </a:r>
            <a:br>
              <a:rPr lang="en-US" sz="1400" dirty="0">
                <a:highlight>
                  <a:srgbClr val="FFFFFF"/>
                </a:highlight>
                <a:latin typeface="Arial"/>
                <a:ea typeface="ＭＳ Ｐゴシック" panose="020B0600070205080204" pitchFamily="34" charset="-128"/>
                <a:cs typeface="Arial"/>
              </a:rPr>
            </a:br>
            <a:endParaRPr lang="en-US" sz="1400" dirty="0">
              <a:highlight>
                <a:srgbClr val="FFFFFF"/>
              </a:highlight>
              <a:latin typeface="Arial"/>
              <a:ea typeface="ＭＳ Ｐゴシック" panose="020B0600070205080204" pitchFamily="34" charset="-128"/>
              <a:cs typeface="Arial"/>
            </a:endParaRPr>
          </a:p>
          <a:p>
            <a:r>
              <a:rPr lang="en-US" sz="1400" dirty="0">
                <a:highlight>
                  <a:srgbClr val="FFFFFF"/>
                </a:highlight>
                <a:latin typeface="Arial"/>
                <a:ea typeface="ＭＳ Ｐゴシック" panose="020B0600070205080204" pitchFamily="34" charset="-128"/>
                <a:cs typeface="Arial"/>
              </a:rPr>
              <a:t>Requirement for a minimum of four (4) reports of the following mission-</a:t>
            </a:r>
            <a:br>
              <a:rPr lang="en-US" sz="1400" dirty="0">
                <a:highlight>
                  <a:srgbClr val="FFFFFF"/>
                </a:highlight>
                <a:latin typeface="Arial"/>
                <a:ea typeface="ＭＳ Ｐゴシック" panose="020B0600070205080204" pitchFamily="34" charset="-128"/>
                <a:cs typeface="Arial"/>
              </a:rPr>
            </a:br>
            <a:r>
              <a:rPr lang="en-US" sz="1400" dirty="0">
                <a:highlight>
                  <a:srgbClr val="FFFFFF"/>
                </a:highlight>
                <a:latin typeface="Arial"/>
                <a:ea typeface="ＭＳ Ｐゴシック"/>
                <a:cs typeface="Arial"/>
              </a:rPr>
              <a:t>outreach programs/committees: </a:t>
            </a:r>
            <a:br>
              <a:rPr lang="en-US" sz="1400" dirty="0">
                <a:highlight>
                  <a:srgbClr val="FFFFFF"/>
                </a:highlight>
                <a:latin typeface="Arial"/>
                <a:ea typeface="ＭＳ Ｐゴシック" panose="020B0600070205080204" pitchFamily="34" charset="-128"/>
                <a:cs typeface="Arial"/>
              </a:rPr>
            </a:br>
            <a:r>
              <a:rPr lang="en-US" sz="1400" dirty="0">
                <a:highlight>
                  <a:srgbClr val="FFFFFF"/>
                </a:highlight>
                <a:latin typeface="Arial"/>
                <a:ea typeface="ＭＳ Ｐゴシック"/>
                <a:cs typeface="Arial"/>
              </a:rPr>
              <a:t>ALA Virginia Girls State      Community Service   Education                            Junior Activities  Legislative    Poppy </a:t>
            </a:r>
            <a:endParaRPr lang="en-US" sz="1400" dirty="0">
              <a:latin typeface="Arial"/>
              <a:ea typeface="ＭＳ Ｐゴシック"/>
              <a:cs typeface="Arial"/>
            </a:endParaRPr>
          </a:p>
          <a:p>
            <a:endParaRPr lang="en-US" sz="1400" dirty="0">
              <a:highlight>
                <a:srgbClr val="FFFFFF"/>
              </a:highlight>
              <a:latin typeface="Arial"/>
              <a:ea typeface="ＭＳ Ｐゴシック" panose="020B0600070205080204" pitchFamily="34" charset="-128"/>
              <a:cs typeface="Arial"/>
            </a:endParaRPr>
          </a:p>
          <a:p>
            <a:r>
              <a:rPr lang="en-US" sz="1400" dirty="0">
                <a:highlight>
                  <a:srgbClr val="FFFFFF"/>
                </a:highlight>
                <a:latin typeface="Arial"/>
                <a:ea typeface="ＭＳ Ｐゴシック" panose="020B0600070205080204" pitchFamily="34" charset="-128"/>
                <a:cs typeface="Arial"/>
              </a:rPr>
              <a:t>Requirement for a minimum of two (2) reports of the following Membership</a:t>
            </a:r>
            <a:br>
              <a:rPr lang="en-US" sz="1400" dirty="0">
                <a:highlight>
                  <a:srgbClr val="FFFFFF"/>
                </a:highlight>
                <a:latin typeface="Arial"/>
                <a:ea typeface="ＭＳ Ｐゴシック" panose="020B0600070205080204" pitchFamily="34" charset="-128"/>
                <a:cs typeface="Arial"/>
              </a:rPr>
            </a:br>
            <a:r>
              <a:rPr lang="en-US" sz="1400" dirty="0">
                <a:highlight>
                  <a:srgbClr val="FFFFFF"/>
                </a:highlight>
                <a:latin typeface="Arial"/>
                <a:ea typeface="ＭＳ Ｐゴシック"/>
                <a:cs typeface="Arial"/>
              </a:rPr>
              <a:t>Support committees: </a:t>
            </a:r>
            <a:br>
              <a:rPr lang="en-US" sz="1400" dirty="0">
                <a:highlight>
                  <a:srgbClr val="FFFFFF"/>
                </a:highlight>
                <a:latin typeface="Arial"/>
                <a:ea typeface="ＭＳ Ｐゴシック" panose="020B0600070205080204" pitchFamily="34" charset="-128"/>
                <a:cs typeface="Arial"/>
              </a:rPr>
            </a:br>
            <a:r>
              <a:rPr lang="en-US" sz="1400" dirty="0">
                <a:highlight>
                  <a:srgbClr val="FFFFFF"/>
                </a:highlight>
                <a:latin typeface="Arial"/>
                <a:ea typeface="ＭＳ Ｐゴシック"/>
                <a:cs typeface="Arial"/>
              </a:rPr>
              <a:t>AEF    Constitution and Bylaws    History    Leadership          </a:t>
            </a:r>
            <a:endParaRPr lang="en-US" sz="1400" dirty="0">
              <a:latin typeface="Arial"/>
              <a:ea typeface="ＭＳ Ｐゴシック"/>
              <a:cs typeface="Arial"/>
            </a:endParaRPr>
          </a:p>
          <a:p>
            <a:pPr marL="0" indent="0">
              <a:buNone/>
            </a:pPr>
            <a:r>
              <a:rPr lang="en-US" sz="1400" dirty="0">
                <a:highlight>
                  <a:srgbClr val="FFFFFF"/>
                </a:highlight>
                <a:latin typeface="Arial"/>
                <a:ea typeface="ＭＳ Ｐゴシック"/>
                <a:cs typeface="Arial"/>
              </a:rPr>
              <a:t>       Public Relations</a:t>
            </a:r>
            <a:endParaRPr lang="en-US" sz="1400" dirty="0">
              <a:latin typeface="Arial"/>
              <a:ea typeface="ＭＳ Ｐゴシック"/>
            </a:endParaRPr>
          </a:p>
          <a:p>
            <a:endParaRPr lang="en-US" altLang="en-US" dirty="0">
              <a:latin typeface="Helvetica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A 2022 Wordmark">
      <a:dk1>
        <a:srgbClr val="000000"/>
      </a:dk1>
      <a:lt1>
        <a:srgbClr val="FFFFFF"/>
      </a:lt1>
      <a:dk2>
        <a:srgbClr val="1A3D6D"/>
      </a:dk2>
      <a:lt2>
        <a:srgbClr val="D6203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0E6ACE4196CA4DB2F6917A1188FD6F" ma:contentTypeVersion="0" ma:contentTypeDescription="Create a new document." ma:contentTypeScope="" ma:versionID="22d533352c78d575e7b335260539a0b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0586E4-F2FD-4A4C-AA7C-64088D39327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CC9ECE8-F624-48FD-AA71-762490BB75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341</Words>
  <Application>Microsoft Office PowerPoint</Application>
  <PresentationFormat>On-screen Show (16:9)</PresentationFormat>
  <Paragraphs>40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</vt:lpstr>
      <vt:lpstr>Office Theme</vt:lpstr>
      <vt:lpstr>           ROAR CHAIR      KIMBERLY MARSH              2025-2026</vt:lpstr>
      <vt:lpstr>PowerPoint Presentation</vt:lpstr>
      <vt:lpstr>PowerPoint Presentation</vt:lpstr>
      <vt:lpstr>PowerPoint Presentation</vt:lpstr>
    </vt:vector>
  </TitlesOfParts>
  <Company>Boy Scouts of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Morrow</dc:creator>
  <cp:lastModifiedBy>Lisa Chaplin</cp:lastModifiedBy>
  <cp:revision>404</cp:revision>
  <cp:lastPrinted>2021-04-19T15:09:17Z</cp:lastPrinted>
  <dcterms:created xsi:type="dcterms:W3CDTF">2011-01-20T16:20:29Z</dcterms:created>
  <dcterms:modified xsi:type="dcterms:W3CDTF">2026-02-18T20:35:04Z</dcterms:modified>
</cp:coreProperties>
</file>