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10"/>
  </p:notesMasterIdLst>
  <p:handoutMasterIdLst>
    <p:handoutMasterId r:id="rId11"/>
  </p:handoutMasterIdLst>
  <p:sldIdLst>
    <p:sldId id="256" r:id="rId4"/>
    <p:sldId id="262" r:id="rId5"/>
    <p:sldId id="264" r:id="rId6"/>
    <p:sldId id="257" r:id="rId7"/>
    <p:sldId id="261" r:id="rId8"/>
    <p:sldId id="263" r:id="rId9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5A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D9C1FC-7E13-4ACC-92D9-8B7DADFAAC0F}" v="68" dt="2026-02-04T00:49:08.2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inimized">
    <p:restoredLeft sz="0" autoAdjust="0"/>
    <p:restoredTop sz="0" autoAdjust="0"/>
  </p:normalViewPr>
  <p:slideViewPr>
    <p:cSldViewPr snapToGrid="0" snapToObjects="1">
      <p:cViewPr varScale="1">
        <p:scale>
          <a:sx n="36" d="100"/>
          <a:sy n="36" d="100"/>
        </p:scale>
        <p:origin x="4464" y="3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09D46E-8C1E-D249-BD03-E0ABC6331A8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8C4DBA-B0A6-E940-977C-3CFD3FF9FC4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51173524-907D-F148-B752-E83A3836C398}" type="datetime1">
              <a:rPr lang="en-US" altLang="en-US" smtClean="0"/>
              <a:t>2/7/2026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8C4A4D-1CCD-2E41-8966-C628F54E4D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A27B19-0868-AF45-AFA7-66211085A2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81194C48-C4A5-EE42-8D9F-CBC71AA5CD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721F20A-95EE-CC41-9A7C-6A9EC1D059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7CF04A-F526-444E-A951-75D1568560D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C574A509-53BB-4C4C-B866-F5E07BCEC399}" type="datetime1">
              <a:rPr lang="en-US" altLang="en-US" smtClean="0"/>
              <a:t>2/7/2026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4D36042-F901-8745-B15F-E8E68DADE3B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96CB49B-11B7-9641-BCB6-48CDE568C9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714878-5AEF-9343-B1DB-0B8A459DADE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8C36E1-E68E-AE48-9941-9B19933193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1989E114-64B6-0445-8537-E2164C6926D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408176" y="0"/>
            <a:ext cx="6278624" cy="1582693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A4B1F3-4E48-E444-AF16-EB9C4BF055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31250" y="5297170"/>
            <a:ext cx="412750" cy="273050"/>
          </a:xfrm>
          <a:prstGeom prst="rect">
            <a:avLst/>
          </a:prstGeom>
        </p:spPr>
        <p:txBody>
          <a:bodyPr/>
          <a:lstStyle/>
          <a:p>
            <a:fld id="{DA395637-C3C3-F248-B132-17E6A5DC377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92757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op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408176" y="0"/>
            <a:ext cx="6278624" cy="1582693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A4B1F3-4E48-E444-AF16-EB9C4BF055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31250" y="5297170"/>
            <a:ext cx="412750" cy="273050"/>
          </a:xfrm>
          <a:prstGeom prst="rect">
            <a:avLst/>
          </a:prstGeom>
        </p:spPr>
        <p:txBody>
          <a:bodyPr/>
          <a:lstStyle/>
          <a:p>
            <a:fld id="{DA395637-C3C3-F248-B132-17E6A5DC377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2" name="Picture 1" descr="A purple circle with a black circle&#10;&#10;Description automatically generated with low confidence">
            <a:extLst>
              <a:ext uri="{FF2B5EF4-FFF2-40B4-BE49-F238E27FC236}">
                <a16:creationId xmlns:a16="http://schemas.microsoft.com/office/drawing/2014/main" id="{AB374A9A-09D2-D74D-59C7-0E45BA36C6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08925" y="3560808"/>
            <a:ext cx="1177875" cy="114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63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oppy P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408176" y="0"/>
            <a:ext cx="6278624" cy="1582693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A4B1F3-4E48-E444-AF16-EB9C4BF055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31250" y="5297170"/>
            <a:ext cx="412750" cy="273050"/>
          </a:xfrm>
          <a:prstGeom prst="rect">
            <a:avLst/>
          </a:prstGeom>
        </p:spPr>
        <p:txBody>
          <a:bodyPr/>
          <a:lstStyle/>
          <a:p>
            <a:fld id="{DA395637-C3C3-F248-B132-17E6A5DC377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7946BECC-93D1-B504-942C-DF665216C0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80822" y="3507272"/>
            <a:ext cx="1205978" cy="120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065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5521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08178" y="1200151"/>
            <a:ext cx="3002023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10154" y="1200151"/>
            <a:ext cx="3076647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0680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10042" y="1259706"/>
            <a:ext cx="2967346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10042" y="1739528"/>
            <a:ext cx="2967346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80156" y="1259706"/>
            <a:ext cx="300664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80156" y="1739528"/>
            <a:ext cx="300664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677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04406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5058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2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2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4911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CD640F9-114A-C645-8837-27AA5A949C6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4288" y="0"/>
            <a:ext cx="2098676" cy="5156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028" name="Title Placeholder 1">
            <a:extLst>
              <a:ext uri="{FF2B5EF4-FFF2-40B4-BE49-F238E27FC236}">
                <a16:creationId xmlns:a16="http://schemas.microsoft.com/office/drawing/2014/main" id="{A26F371E-655F-8647-9942-A302D3D791B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408238" y="206375"/>
            <a:ext cx="620236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9" name="Text Placeholder 2">
            <a:extLst>
              <a:ext uri="{FF2B5EF4-FFF2-40B4-BE49-F238E27FC236}">
                <a16:creationId xmlns:a16="http://schemas.microsoft.com/office/drawing/2014/main" id="{71B65ED1-CF76-C94E-9EE0-47EBB3B85A6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2408238" y="1200150"/>
            <a:ext cx="6278562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6BBBC9-60D3-DA47-9ED3-6087CB5343DD}"/>
              </a:ext>
            </a:extLst>
          </p:cNvPr>
          <p:cNvSpPr/>
          <p:nvPr userDrawn="1"/>
        </p:nvSpPr>
        <p:spPr>
          <a:xfrm flipV="1">
            <a:off x="2089150" y="0"/>
            <a:ext cx="44450" cy="5143500"/>
          </a:xfrm>
          <a:prstGeom prst="rect">
            <a:avLst/>
          </a:prstGeom>
          <a:solidFill>
            <a:srgbClr val="CF00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2"/>
              </a:solidFill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81DB29B1-B570-2941-A5D8-3D312B0E4FF4}"/>
              </a:ext>
            </a:extLst>
          </p:cNvPr>
          <p:cNvSpPr txBox="1">
            <a:spLocks/>
          </p:cNvSpPr>
          <p:nvPr userDrawn="1"/>
        </p:nvSpPr>
        <p:spPr bwMode="auto">
          <a:xfrm>
            <a:off x="8729560" y="4888603"/>
            <a:ext cx="414440" cy="24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defTabSz="4064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Lucida Grande" panose="020B0600040502020204" pitchFamily="34" charset="0"/>
                <a:ea typeface="ヒラギノ角ゴ Pro W3" panose="020B0300000000000000" pitchFamily="34" charset="-128"/>
                <a:cs typeface="+mn-cs"/>
              </a:defRPr>
            </a:lvl1pPr>
            <a:lvl2pPr marL="742950" indent="-285750" algn="l" defTabSz="4064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Lucida Grande" panose="020B0600040502020204" pitchFamily="34" charset="0"/>
                <a:ea typeface="ヒラギノ角ゴ Pro W3" panose="020B0300000000000000" pitchFamily="34" charset="-128"/>
                <a:cs typeface="+mn-cs"/>
              </a:defRPr>
            </a:lvl2pPr>
            <a:lvl3pPr marL="1143000" indent="-228600" algn="l" defTabSz="4064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Lucida Grande" panose="020B0600040502020204" pitchFamily="34" charset="0"/>
                <a:ea typeface="ヒラギノ角ゴ Pro W3" panose="020B0300000000000000" pitchFamily="34" charset="-128"/>
                <a:cs typeface="+mn-cs"/>
              </a:defRPr>
            </a:lvl3pPr>
            <a:lvl4pPr marL="1600200" indent="-228600" algn="l" defTabSz="4064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Lucida Grande" panose="020B0600040502020204" pitchFamily="34" charset="0"/>
                <a:ea typeface="ヒラギノ角ゴ Pro W3" panose="020B0300000000000000" pitchFamily="34" charset="-128"/>
                <a:cs typeface="+mn-cs"/>
              </a:defRPr>
            </a:lvl4pPr>
            <a:lvl5pPr marL="2057400" indent="-228600" algn="l" defTabSz="4064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Lucida Grande" panose="020B0600040502020204" pitchFamily="34" charset="0"/>
                <a:ea typeface="ヒラギノ角ゴ Pro W3" panose="020B0300000000000000" pitchFamily="34" charset="-128"/>
                <a:cs typeface="+mn-cs"/>
              </a:defRPr>
            </a:lvl5pPr>
            <a:lvl6pPr marL="2514600" indent="-228600" algn="l" defTabSz="406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Lucida Grande" panose="020B0600040502020204" pitchFamily="34" charset="0"/>
                <a:ea typeface="ヒラギノ角ゴ Pro W3" panose="020B0300000000000000" pitchFamily="34" charset="-128"/>
                <a:cs typeface="+mn-cs"/>
              </a:defRPr>
            </a:lvl6pPr>
            <a:lvl7pPr marL="2971800" indent="-228600" algn="l" defTabSz="406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Lucida Grande" panose="020B0600040502020204" pitchFamily="34" charset="0"/>
                <a:ea typeface="ヒラギノ角ゴ Pro W3" panose="020B0300000000000000" pitchFamily="34" charset="-128"/>
                <a:cs typeface="+mn-cs"/>
              </a:defRPr>
            </a:lvl7pPr>
            <a:lvl8pPr marL="3429000" indent="-228600" algn="l" defTabSz="406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Lucida Grande" panose="020B0600040502020204" pitchFamily="34" charset="0"/>
                <a:ea typeface="ヒラギノ角ゴ Pro W3" panose="020B0300000000000000" pitchFamily="34" charset="-128"/>
                <a:cs typeface="+mn-cs"/>
              </a:defRPr>
            </a:lvl8pPr>
            <a:lvl9pPr marL="3886200" indent="-228600" algn="l" defTabSz="406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Lucida Grande" panose="020B0600040502020204" pitchFamily="34" charset="0"/>
                <a:ea typeface="ヒラギノ角ゴ Pro W3" panose="020B0300000000000000" pitchFamily="34" charset="-128"/>
                <a:cs typeface="+mn-cs"/>
              </a:defRPr>
            </a:lvl9pPr>
          </a:lstStyle>
          <a:p>
            <a:pPr eaLnBrk="1" hangingPunct="1"/>
            <a:fld id="{13EC3D7B-228E-1042-821D-48C035114407}" type="slidenum">
              <a:rPr lang="en-US" altLang="en-US" sz="900" smtClean="0">
                <a:solidFill>
                  <a:schemeClr val="tx2"/>
                </a:solidFill>
                <a:latin typeface="Helvetica" pitchFamily="2" charset="0"/>
              </a:rPr>
              <a:pPr eaLnBrk="1" hangingPunct="1"/>
              <a:t>‹#›</a:t>
            </a:fld>
            <a:endParaRPr lang="en-US" altLang="en-US" sz="900" dirty="0">
              <a:solidFill>
                <a:schemeClr val="tx2"/>
              </a:solidFill>
              <a:latin typeface="Helvetica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34BBD9-B8A7-394E-9723-B6ED4AFD61AC}"/>
              </a:ext>
            </a:extLst>
          </p:cNvPr>
          <p:cNvSpPr/>
          <p:nvPr userDrawn="1"/>
        </p:nvSpPr>
        <p:spPr>
          <a:xfrm>
            <a:off x="263525" y="1639888"/>
            <a:ext cx="154305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b="1" i="1" baseline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A Community </a:t>
            </a:r>
            <a:br>
              <a:rPr lang="en-US" sz="1100" b="1" i="1" baseline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</a:br>
            <a:r>
              <a:rPr lang="en-US" sz="1100" b="1" i="1" baseline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of Volunteers Serving Veterans, Military, </a:t>
            </a:r>
            <a:br>
              <a:rPr lang="en-US" sz="1100" b="1" i="1" baseline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</a:br>
            <a:r>
              <a:rPr lang="en-US" sz="1100" b="1" i="1" baseline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and their Families</a:t>
            </a:r>
            <a:endParaRPr lang="en-US" sz="1100" baseline="0" dirty="0"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C592E62B-CE1E-CF10-247F-E14B0B8BE5F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12755" y="271390"/>
            <a:ext cx="1696844" cy="72721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6" r:id="rId2"/>
    <p:sldLayoutId id="2147483697" r:id="rId3"/>
    <p:sldLayoutId id="2147483695" r:id="rId4"/>
    <p:sldLayoutId id="2147483690" r:id="rId5"/>
    <p:sldLayoutId id="2147483691" r:id="rId6"/>
    <p:sldLayoutId id="2147483692" r:id="rId7"/>
    <p:sldLayoutId id="2147483693" r:id="rId8"/>
    <p:sldLayoutId id="2147483694" r:id="rId9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bg2"/>
          </a:solidFill>
          <a:latin typeface="Helvetica"/>
          <a:ea typeface="ＭＳ Ｐゴシック" charset="-128"/>
          <a:cs typeface="ＭＳ Ｐゴシック" charset="-128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charset="0"/>
          <a:ea typeface="ＭＳ Ｐゴシック" charset="-128"/>
          <a:cs typeface="ＭＳ Ｐゴシック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charset="0"/>
          <a:ea typeface="ＭＳ Ｐゴシック" charset="-128"/>
          <a:cs typeface="ＭＳ Ｐゴシック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charset="0"/>
          <a:ea typeface="ＭＳ Ｐゴシック" charset="-128"/>
          <a:cs typeface="ＭＳ Ｐゴシック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charset="0"/>
          <a:ea typeface="ＭＳ Ｐゴシック" charset="-128"/>
          <a:cs typeface="ＭＳ Ｐゴシック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charset="0"/>
          <a:ea typeface="ＭＳ Ｐゴシック" charset="-128"/>
          <a:cs typeface="ＭＳ Ｐゴシック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charset="0"/>
          <a:ea typeface="ＭＳ Ｐゴシック" charset="-128"/>
          <a:cs typeface="ＭＳ Ｐゴシック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b="1" kern="1200">
          <a:solidFill>
            <a:schemeClr val="tx2"/>
          </a:solidFill>
          <a:latin typeface="Helvetica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2"/>
          </a:solidFill>
          <a:latin typeface="Helvetica"/>
          <a:ea typeface="ＭＳ Ｐゴシック" charset="-128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2"/>
          </a:solidFill>
          <a:latin typeface="Helvetica"/>
          <a:ea typeface="ＭＳ Ｐゴシック" charset="-128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b="1" i="1" kern="1200">
          <a:solidFill>
            <a:schemeClr val="tx2"/>
          </a:solidFill>
          <a:latin typeface="Helvetica"/>
          <a:ea typeface="ＭＳ Ｐゴシック" charset="-128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i="1" kern="1200">
          <a:solidFill>
            <a:schemeClr val="tx2"/>
          </a:solidFill>
          <a:latin typeface="Helvetica"/>
          <a:ea typeface="ＭＳ Ｐゴシック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8">
            <a:extLst>
              <a:ext uri="{FF2B5EF4-FFF2-40B4-BE49-F238E27FC236}">
                <a16:creationId xmlns:a16="http://schemas.microsoft.com/office/drawing/2014/main" id="{8A750212-E1AA-8F49-834F-AA834AD97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8176" y="71120"/>
            <a:ext cx="6278624" cy="4663440"/>
          </a:xfrm>
        </p:spPr>
        <p:txBody>
          <a:bodyPr/>
          <a:lstStyle/>
          <a:p>
            <a:pPr algn="ctr" eaLnBrk="1" hangingPunct="1"/>
            <a:br>
              <a:rPr lang="en-US" altLang="en-US" sz="2600" b="0" dirty="0">
                <a:solidFill>
                  <a:srgbClr val="145A9B"/>
                </a:solidFill>
                <a:latin typeface="Helvetica" pitchFamily="2" charset="0"/>
                <a:ea typeface="ＭＳ Ｐゴシック" panose="020B0600070205080204" pitchFamily="34" charset="-128"/>
              </a:rPr>
            </a:br>
            <a:br>
              <a:rPr lang="en-US" altLang="en-US" sz="2600" b="0" dirty="0">
                <a:solidFill>
                  <a:srgbClr val="145A9B"/>
                </a:solidFill>
                <a:latin typeface="Helvetica" pitchFamily="2" charset="0"/>
                <a:ea typeface="ＭＳ Ｐゴシック" panose="020B0600070205080204" pitchFamily="34" charset="-128"/>
              </a:rPr>
            </a:br>
            <a:r>
              <a:rPr lang="en-US" altLang="en-US" sz="2600" b="0" dirty="0">
                <a:solidFill>
                  <a:srgbClr val="145A9B"/>
                </a:solidFill>
                <a:latin typeface="Helvetica" pitchFamily="2" charset="0"/>
                <a:ea typeface="ＭＳ Ｐゴシック" panose="020B0600070205080204" pitchFamily="34" charset="-128"/>
              </a:rPr>
              <a:t>American Legion Auxiliary</a:t>
            </a:r>
            <a:br>
              <a:rPr lang="en-US" altLang="en-US" sz="2600" b="0" dirty="0">
                <a:solidFill>
                  <a:srgbClr val="145A9B"/>
                </a:solidFill>
                <a:latin typeface="Helvetica" pitchFamily="2" charset="0"/>
                <a:ea typeface="ＭＳ Ｐゴシック" panose="020B0600070205080204" pitchFamily="34" charset="-128"/>
              </a:rPr>
            </a:br>
            <a:r>
              <a:rPr lang="en-US" altLang="en-US" sz="2600" b="0" dirty="0">
                <a:solidFill>
                  <a:srgbClr val="145A9B"/>
                </a:solidFill>
                <a:latin typeface="Helvetica" pitchFamily="2" charset="0"/>
                <a:ea typeface="ＭＳ Ｐゴシック" panose="020B0600070205080204" pitchFamily="34" charset="-128"/>
              </a:rPr>
              <a:t>Department of Virginia </a:t>
            </a:r>
            <a:br>
              <a:rPr lang="en-US" altLang="en-US" sz="2600" b="0" dirty="0">
                <a:solidFill>
                  <a:srgbClr val="145A9B"/>
                </a:solidFill>
                <a:latin typeface="Helvetica" pitchFamily="2" charset="0"/>
                <a:ea typeface="ＭＳ Ｐゴシック" panose="020B0600070205080204" pitchFamily="34" charset="-128"/>
              </a:rPr>
            </a:br>
            <a:r>
              <a:rPr lang="en-US" altLang="en-US" sz="2600" b="0" dirty="0">
                <a:solidFill>
                  <a:srgbClr val="145A9B"/>
                </a:solidFill>
                <a:latin typeface="Helvetica" pitchFamily="2" charset="0"/>
                <a:ea typeface="ＭＳ Ｐゴシック" panose="020B0600070205080204" pitchFamily="34" charset="-128"/>
              </a:rPr>
              <a:t>Veterans Affairs &amp; Rehabilitation</a:t>
            </a:r>
            <a:br>
              <a:rPr lang="en-US" altLang="en-US" sz="2600" b="0" dirty="0">
                <a:solidFill>
                  <a:srgbClr val="145A9B"/>
                </a:solidFill>
                <a:latin typeface="Helvetica" pitchFamily="2" charset="0"/>
                <a:ea typeface="ＭＳ Ｐゴシック" panose="020B0600070205080204" pitchFamily="34" charset="-128"/>
              </a:rPr>
            </a:br>
            <a:r>
              <a:rPr lang="en-US" altLang="en-US" sz="2600" b="0" dirty="0">
                <a:solidFill>
                  <a:srgbClr val="145A9B"/>
                </a:solidFill>
                <a:latin typeface="Helvetica" pitchFamily="2" charset="0"/>
                <a:ea typeface="ＭＳ Ｐゴシック" panose="020B0600070205080204" pitchFamily="34" charset="-128"/>
              </a:rPr>
              <a:t>2025-2026</a:t>
            </a:r>
            <a:br>
              <a:rPr lang="en-US" altLang="en-US" sz="3800" dirty="0">
                <a:latin typeface="Helvetica" pitchFamily="2" charset="0"/>
                <a:ea typeface="ＭＳ Ｐゴシック" panose="020B0600070205080204" pitchFamily="34" charset="-128"/>
              </a:rPr>
            </a:br>
            <a:br>
              <a:rPr lang="en-US" altLang="en-US" sz="3800" dirty="0">
                <a:latin typeface="Helvetica" pitchFamily="2" charset="0"/>
                <a:ea typeface="ＭＳ Ｐゴシック" panose="020B0600070205080204" pitchFamily="34" charset="-128"/>
              </a:rPr>
            </a:br>
            <a:r>
              <a:rPr lang="en-US" altLang="en-US" sz="4400" i="1" dirty="0">
                <a:latin typeface="Helvetica" pitchFamily="2" charset="0"/>
                <a:ea typeface="ＭＳ Ｐゴシック" panose="020B0600070205080204" pitchFamily="34" charset="-128"/>
              </a:rPr>
              <a:t>“Mission Driven – Serving Our Veterans!”</a:t>
            </a:r>
            <a:br>
              <a:rPr lang="en-US" altLang="en-US" i="1" dirty="0">
                <a:latin typeface="Helvetica" pitchFamily="2" charset="0"/>
                <a:ea typeface="ＭＳ Ｐゴシック" panose="020B0600070205080204" pitchFamily="34" charset="-128"/>
              </a:rPr>
            </a:br>
            <a:br>
              <a:rPr lang="en-US" altLang="en-US" i="1" dirty="0">
                <a:latin typeface="Helvetica" pitchFamily="2" charset="0"/>
                <a:ea typeface="ＭＳ Ｐゴシック" panose="020B0600070205080204" pitchFamily="34" charset="-128"/>
              </a:rPr>
            </a:br>
            <a:endParaRPr lang="en-US" altLang="en-US" i="1" dirty="0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DB652-47B4-5882-4A5D-FDF824A30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8237" y="206375"/>
            <a:ext cx="6278563" cy="422275"/>
          </a:xfrm>
        </p:spPr>
        <p:txBody>
          <a:bodyPr/>
          <a:lstStyle/>
          <a:p>
            <a:pPr algn="ctr"/>
            <a:r>
              <a:rPr lang="en-US" dirty="0"/>
              <a:t>Around the Department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7E7689E-3638-6104-6313-48FBDC6F11D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41562" y="628650"/>
            <a:ext cx="2640013" cy="1980009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E285E95-34EC-625D-9646-98ACBD8945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136776" y="1924844"/>
            <a:ext cx="1485304" cy="1980406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BC80E7-D60F-E0B4-8DEC-ACFF0332753D}"/>
              </a:ext>
            </a:extLst>
          </p:cNvPr>
          <p:cNvSpPr txBox="1"/>
          <p:nvPr/>
        </p:nvSpPr>
        <p:spPr>
          <a:xfrm>
            <a:off x="3622080" y="2608659"/>
            <a:ext cx="1769072" cy="1477328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Unit 175 donates $1000 to help build a new home for a blind veteran.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291E16-B1AB-504F-0B7E-8C8C1435453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790" b="25616"/>
          <a:stretch>
            <a:fillRect/>
          </a:stretch>
        </p:blipFill>
        <p:spPr>
          <a:xfrm>
            <a:off x="5703290" y="828475"/>
            <a:ext cx="3246635" cy="13241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667BD3-D822-A7AA-2456-92B3D061703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845" t="12388" r="17183"/>
          <a:stretch>
            <a:fillRect/>
          </a:stretch>
        </p:blipFill>
        <p:spPr>
          <a:xfrm>
            <a:off x="5703290" y="2990849"/>
            <a:ext cx="3343276" cy="19202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FF6DC8C-D1F5-E37A-E56B-88021921E9F3}"/>
              </a:ext>
            </a:extLst>
          </p:cNvPr>
          <p:cNvSpPr txBox="1"/>
          <p:nvPr/>
        </p:nvSpPr>
        <p:spPr>
          <a:xfrm>
            <a:off x="5705475" y="2248584"/>
            <a:ext cx="3343276" cy="646331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Unit 144 donating supplies to Liberation Veteran Services</a:t>
            </a:r>
          </a:p>
        </p:txBody>
      </p:sp>
    </p:spTree>
    <p:extLst>
      <p:ext uri="{BB962C8B-B14F-4D97-AF65-F5344CB8AC3E}">
        <p14:creationId xmlns:p14="http://schemas.microsoft.com/office/powerpoint/2010/main" val="3244806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9912E5-79AF-9BFA-881C-4C4E92EF5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4B46C-28C9-893C-97D2-AC7D6E310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8237" y="206375"/>
            <a:ext cx="6278563" cy="422275"/>
          </a:xfrm>
        </p:spPr>
        <p:txBody>
          <a:bodyPr/>
          <a:lstStyle/>
          <a:p>
            <a:pPr algn="ctr"/>
            <a:r>
              <a:rPr lang="en-US" dirty="0"/>
              <a:t>Around the Department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B804987-ECA7-150B-F1CC-34ABC218CF2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1822605" y="1186726"/>
            <a:ext cx="2306684" cy="1730013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ECE0BCC-6B70-7A44-F746-DD19EBFB68D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26369"/>
          <a:stretch>
            <a:fillRect/>
          </a:stretch>
        </p:blipFill>
        <p:spPr>
          <a:xfrm>
            <a:off x="2128909" y="3146914"/>
            <a:ext cx="3328916" cy="1838327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9518020-AD0A-2B12-236A-6FE0D1C3E3AD}"/>
              </a:ext>
            </a:extLst>
          </p:cNvPr>
          <p:cNvSpPr txBox="1"/>
          <p:nvPr/>
        </p:nvSpPr>
        <p:spPr>
          <a:xfrm>
            <a:off x="3858922" y="838590"/>
            <a:ext cx="1444125" cy="2308324"/>
          </a:xfrm>
          <a:prstGeom prst="rect">
            <a:avLst/>
          </a:prstGeom>
          <a:noFill/>
          <a:ln w="25400">
            <a:solidFill>
              <a:srgbClr val="145A9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Unit 49 holding Veterans Day Services at a local nursing home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A41D993-D4F0-6B78-5642-AF4EF9C73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7518" y="686914"/>
            <a:ext cx="3232282" cy="15881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F38EE02-FCEE-DF6A-7DEB-659AAF25E1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5950" y="3198383"/>
            <a:ext cx="2828594" cy="186091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A524AEA-26F4-7D8B-E0F6-5E034CB82EC6}"/>
              </a:ext>
            </a:extLst>
          </p:cNvPr>
          <p:cNvSpPr txBox="1"/>
          <p:nvPr/>
        </p:nvSpPr>
        <p:spPr>
          <a:xfrm>
            <a:off x="5477734" y="2275053"/>
            <a:ext cx="3371850" cy="923330"/>
          </a:xfrm>
          <a:prstGeom prst="rect">
            <a:avLst/>
          </a:prstGeom>
          <a:noFill/>
          <a:ln w="25400">
            <a:solidFill>
              <a:srgbClr val="145A9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Unit 159 hosting Freedom Hunter dinner and monthly Veterans Café.</a:t>
            </a:r>
          </a:p>
        </p:txBody>
      </p:sp>
    </p:spTree>
    <p:extLst>
      <p:ext uri="{BB962C8B-B14F-4D97-AF65-F5344CB8AC3E}">
        <p14:creationId xmlns:p14="http://schemas.microsoft.com/office/powerpoint/2010/main" val="3660120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>
            <a:extLst>
              <a:ext uri="{FF2B5EF4-FFF2-40B4-BE49-F238E27FC236}">
                <a16:creationId xmlns:a16="http://schemas.microsoft.com/office/drawing/2014/main" id="{92E1DAE6-B04E-E343-8879-61493C5BD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dirty="0">
                <a:latin typeface="Helvetica" pitchFamily="2" charset="0"/>
                <a:ea typeface="ＭＳ Ｐゴシック" panose="020B0600070205080204" pitchFamily="34" charset="-128"/>
              </a:rPr>
              <a:t>Donations to outside partner veteran-oriented organizations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14602831-6D2D-82A9-E027-53A7F717B2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1208" y="2615937"/>
            <a:ext cx="1577094" cy="1508125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6CE561-9FB8-9C0F-B5F7-068CE3AB7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344" y="2346046"/>
            <a:ext cx="1913179" cy="1481171"/>
          </a:xfrm>
          <a:prstGeom prst="rect">
            <a:avLst/>
          </a:prstGeom>
        </p:spPr>
      </p:pic>
      <p:pic>
        <p:nvPicPr>
          <p:cNvPr id="17" name="Picture 16" descr="A red airplane with a blue triangle and white text&#10;&#10;AI-generated content may be incorrect.">
            <a:extLst>
              <a:ext uri="{FF2B5EF4-FFF2-40B4-BE49-F238E27FC236}">
                <a16:creationId xmlns:a16="http://schemas.microsoft.com/office/drawing/2014/main" id="{D7E55D0C-8144-2DBA-7888-DF707A5D9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9900" y="1120625"/>
            <a:ext cx="2131858" cy="1451125"/>
          </a:xfrm>
          <a:prstGeom prst="rect">
            <a:avLst/>
          </a:prstGeom>
        </p:spPr>
      </p:pic>
      <p:pic>
        <p:nvPicPr>
          <p:cNvPr id="19" name="Picture 18" descr="A black and white logo&#10;&#10;AI-generated content may be incorrect.">
            <a:extLst>
              <a:ext uri="{FF2B5EF4-FFF2-40B4-BE49-F238E27FC236}">
                <a16:creationId xmlns:a16="http://schemas.microsoft.com/office/drawing/2014/main" id="{E003633C-2DCF-B7E6-FBC5-B1E44FB3C0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0277" y="1063625"/>
            <a:ext cx="3695700" cy="874841"/>
          </a:xfrm>
          <a:prstGeom prst="rect">
            <a:avLst/>
          </a:prstGeom>
        </p:spPr>
      </p:pic>
      <p:pic>
        <p:nvPicPr>
          <p:cNvPr id="21" name="Picture 20" descr="A logo with gold stars&#10;&#10;AI-generated content may be incorrect.">
            <a:extLst>
              <a:ext uri="{FF2B5EF4-FFF2-40B4-BE49-F238E27FC236}">
                <a16:creationId xmlns:a16="http://schemas.microsoft.com/office/drawing/2014/main" id="{ADBA0717-F357-0923-395E-45B1F5437F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9523" y="3197367"/>
            <a:ext cx="3014205" cy="10374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C54B53-BDA2-1947-F98D-CB5DDCA64A6F}"/>
              </a:ext>
            </a:extLst>
          </p:cNvPr>
          <p:cNvSpPr txBox="1"/>
          <p:nvPr/>
        </p:nvSpPr>
        <p:spPr>
          <a:xfrm>
            <a:off x="2222099" y="4108450"/>
            <a:ext cx="17353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$3360 donated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C3E8A4-5B93-9180-81A5-1A0CD5860E02}"/>
              </a:ext>
            </a:extLst>
          </p:cNvPr>
          <p:cNvSpPr txBox="1"/>
          <p:nvPr/>
        </p:nvSpPr>
        <p:spPr>
          <a:xfrm>
            <a:off x="5353051" y="1136044"/>
            <a:ext cx="13811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$225 donated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14B843-ED02-1C4A-9C09-69481D4AA740}"/>
              </a:ext>
            </a:extLst>
          </p:cNvPr>
          <p:cNvSpPr txBox="1"/>
          <p:nvPr/>
        </p:nvSpPr>
        <p:spPr>
          <a:xfrm>
            <a:off x="6819900" y="2615937"/>
            <a:ext cx="213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$320 donated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40B65D-BAF7-C709-7859-A9C5FDB6FD3C}"/>
              </a:ext>
            </a:extLst>
          </p:cNvPr>
          <p:cNvSpPr txBox="1"/>
          <p:nvPr/>
        </p:nvSpPr>
        <p:spPr>
          <a:xfrm>
            <a:off x="4167750" y="3819298"/>
            <a:ext cx="1670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$2371 donated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3F9B41-C355-15E2-E16D-5AC56061A17A}"/>
              </a:ext>
            </a:extLst>
          </p:cNvPr>
          <p:cNvSpPr txBox="1"/>
          <p:nvPr/>
        </p:nvSpPr>
        <p:spPr>
          <a:xfrm>
            <a:off x="6991350" y="4092775"/>
            <a:ext cx="1960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$1300 donated</a:t>
            </a:r>
          </a:p>
        </p:txBody>
      </p:sp>
    </p:spTree>
    <p:extLst>
      <p:ext uri="{BB962C8B-B14F-4D97-AF65-F5344CB8AC3E}">
        <p14:creationId xmlns:p14="http://schemas.microsoft.com/office/powerpoint/2010/main" val="2514452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12D24C2-C287-85AC-5B6F-D91A6D97C85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36647" y="104774"/>
            <a:ext cx="2794400" cy="3394075"/>
          </a:xfrm>
          <a:solidFill>
            <a:schemeClr val="bg1"/>
          </a:solidFill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202996-F5BC-7CB3-0014-98AD1C4C94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0150" y="104774"/>
            <a:ext cx="3676651" cy="47910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This year’s VA&amp;R Department Project!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It’s never too early to find ways to help with the local VCAF events (held in the fall) – Contact your local VAMC Reps for dates and information!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Know a creative veteran in your community?  See if they would be interested in entering their work or displaying their talent at the local level!  </a:t>
            </a:r>
          </a:p>
          <a:p>
            <a:pPr marL="0" indent="0">
              <a:buNone/>
            </a:pPr>
            <a:r>
              <a:rPr lang="en-US" sz="2400" u="sng" dirty="0"/>
              <a:t>Donations so far this year -- $875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6E40F4-E777-B6B4-6CB9-BDA6CB20A8C7}"/>
              </a:ext>
            </a:extLst>
          </p:cNvPr>
          <p:cNvSpPr txBox="1"/>
          <p:nvPr/>
        </p:nvSpPr>
        <p:spPr>
          <a:xfrm>
            <a:off x="2214880" y="3728720"/>
            <a:ext cx="27952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2026 National Veterans Creative Arts Festival</a:t>
            </a:r>
          </a:p>
          <a:p>
            <a:r>
              <a:rPr lang="en-US" b="1" dirty="0">
                <a:solidFill>
                  <a:srgbClr val="FF0000"/>
                </a:solidFill>
              </a:rPr>
              <a:t>June 9-14, 2026</a:t>
            </a:r>
          </a:p>
          <a:p>
            <a:r>
              <a:rPr lang="en-US" b="1" dirty="0">
                <a:solidFill>
                  <a:srgbClr val="FF0000"/>
                </a:solidFill>
              </a:rPr>
              <a:t>Columbia, SC </a:t>
            </a:r>
          </a:p>
        </p:txBody>
      </p:sp>
    </p:spTree>
    <p:extLst>
      <p:ext uri="{BB962C8B-B14F-4D97-AF65-F5344CB8AC3E}">
        <p14:creationId xmlns:p14="http://schemas.microsoft.com/office/powerpoint/2010/main" val="1496949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E5EE0-0CFE-2AC8-8285-5178B110A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2175" y="206375"/>
            <a:ext cx="6448425" cy="857250"/>
          </a:xfrm>
        </p:spPr>
        <p:txBody>
          <a:bodyPr/>
          <a:lstStyle/>
          <a:p>
            <a:r>
              <a:rPr lang="en-US" u="sng" dirty="0"/>
              <a:t>Upcoming Honor Flights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9D2D30E-416D-437C-07B1-B6AE6874A1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81850" y="91096"/>
            <a:ext cx="1428750" cy="972529"/>
          </a:xfr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699ECD0-314D-C96E-199F-8DAA33CC24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62175" y="962025"/>
            <a:ext cx="3486151" cy="3975100"/>
          </a:xfrm>
        </p:spPr>
        <p:txBody>
          <a:bodyPr/>
          <a:lstStyle/>
          <a:p>
            <a:r>
              <a:rPr lang="en-US" sz="2000" dirty="0"/>
              <a:t>Eastern Zone</a:t>
            </a:r>
          </a:p>
          <a:p>
            <a:pPr lvl="1"/>
            <a:r>
              <a:rPr lang="en-US" sz="2000" dirty="0"/>
              <a:t>April 18</a:t>
            </a:r>
          </a:p>
          <a:p>
            <a:pPr lvl="1"/>
            <a:r>
              <a:rPr lang="en-US" sz="2000" dirty="0"/>
              <a:t>October 17</a:t>
            </a:r>
          </a:p>
          <a:p>
            <a:r>
              <a:rPr lang="en-US" sz="2000" dirty="0"/>
              <a:t>Northern Zone</a:t>
            </a:r>
          </a:p>
          <a:p>
            <a:pPr lvl="1"/>
            <a:r>
              <a:rPr lang="en-US" sz="2000" dirty="0"/>
              <a:t>May 2 (Loudoun)</a:t>
            </a:r>
          </a:p>
          <a:p>
            <a:pPr lvl="1"/>
            <a:r>
              <a:rPr lang="en-US" sz="2000" dirty="0"/>
              <a:t>May 30 (Winchester)</a:t>
            </a:r>
          </a:p>
          <a:p>
            <a:pPr lvl="1"/>
            <a:r>
              <a:rPr lang="en-US" sz="2000" dirty="0"/>
              <a:t>Oct. 10 (Harrisonburg)</a:t>
            </a:r>
          </a:p>
          <a:p>
            <a:pPr lvl="1"/>
            <a:r>
              <a:rPr lang="en-US" sz="2000" dirty="0"/>
              <a:t>Culpeper if enough interest</a:t>
            </a:r>
          </a:p>
          <a:p>
            <a:r>
              <a:rPr lang="en-US" sz="2000" dirty="0"/>
              <a:t>Western Zone:</a:t>
            </a:r>
          </a:p>
          <a:p>
            <a:pPr lvl="1"/>
            <a:r>
              <a:rPr lang="en-US" sz="2000" dirty="0"/>
              <a:t>April 17-19</a:t>
            </a:r>
          </a:p>
          <a:p>
            <a:pPr lvl="1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D9273F-18C5-0B5A-6237-0B9764907293}"/>
              </a:ext>
            </a:extLst>
          </p:cNvPr>
          <p:cNvSpPr txBox="1"/>
          <p:nvPr/>
        </p:nvSpPr>
        <p:spPr>
          <a:xfrm>
            <a:off x="5591176" y="2949575"/>
            <a:ext cx="34861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Gunny says “Don’t forget to write a card for your regional Honor Flight Mail Call before you leave!!!”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E0F46DF-E6A1-60BE-2329-2787FE837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101725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1159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LA 2022 Wordmark">
      <a:dk1>
        <a:srgbClr val="000000"/>
      </a:dk1>
      <a:lt1>
        <a:srgbClr val="FFFFFF"/>
      </a:lt1>
      <a:dk2>
        <a:srgbClr val="1A3D6D"/>
      </a:dk2>
      <a:lt2>
        <a:srgbClr val="D62030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0E6ACE4196CA4DB2F6917A1188FD6F" ma:contentTypeVersion="0" ma:contentTypeDescription="Create a new document." ma:contentTypeScope="" ma:versionID="22d533352c78d575e7b335260539a0b2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0586E4-F2FD-4A4C-AA7C-64088D3932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0CC9ECE8-F624-48FD-AA71-762490BB75D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699</TotalTime>
  <Words>244</Words>
  <Application>Microsoft Office PowerPoint</Application>
  <PresentationFormat>On-screen Show (16:9)</PresentationFormat>
  <Paragraphs>34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Helvetica</vt:lpstr>
      <vt:lpstr>Office Theme</vt:lpstr>
      <vt:lpstr>  American Legion Auxiliary Department of Virginia  Veterans Affairs &amp; Rehabilitation 2025-2026  “Mission Driven – Serving Our Veterans!”  </vt:lpstr>
      <vt:lpstr>Around the Department</vt:lpstr>
      <vt:lpstr>Around the Department</vt:lpstr>
      <vt:lpstr>Donations to outside partner veteran-oriented organizations</vt:lpstr>
      <vt:lpstr>PowerPoint Presentation</vt:lpstr>
      <vt:lpstr>Upcoming Honor Flights</vt:lpstr>
    </vt:vector>
  </TitlesOfParts>
  <Company>Boy Scouts of America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 Morrow</dc:creator>
  <cp:lastModifiedBy>Lisa Chaplin</cp:lastModifiedBy>
  <cp:revision>38</cp:revision>
  <cp:lastPrinted>2021-04-19T15:09:17Z</cp:lastPrinted>
  <dcterms:created xsi:type="dcterms:W3CDTF">2011-01-20T16:20:29Z</dcterms:created>
  <dcterms:modified xsi:type="dcterms:W3CDTF">2026-02-08T02:21:05Z</dcterms:modified>
</cp:coreProperties>
</file>